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62" r:id="rId6"/>
    <p:sldId id="261" r:id="rId7"/>
    <p:sldId id="258" r:id="rId8"/>
    <p:sldId id="267" r:id="rId9"/>
    <p:sldId id="268" r:id="rId10"/>
    <p:sldId id="263" r:id="rId11"/>
    <p:sldId id="265" r:id="rId12"/>
  </p:sldIdLst>
  <p:sldSz cx="18288000" cy="10287000"/>
  <p:notesSz cx="6858000" cy="9144000"/>
  <p:embeddedFontLst>
    <p:embeddedFont>
      <p:font typeface="Jua" panose="020B0604020202020204" charset="-127"/>
      <p:regular r:id="rId13"/>
    </p:embeddedFont>
    <p:embeddedFont>
      <p:font typeface="Snigle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4.svg"/><Relationship Id="rId3" Type="http://schemas.openxmlformats.org/officeDocument/2006/relationships/image" Target="../media/image36.png"/><Relationship Id="rId7" Type="http://schemas.openxmlformats.org/officeDocument/2006/relationships/image" Target="../media/image54.png"/><Relationship Id="rId12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6.svg"/><Relationship Id="rId5" Type="http://schemas.openxmlformats.org/officeDocument/2006/relationships/image" Target="../media/image52.png"/><Relationship Id="rId15" Type="http://schemas.openxmlformats.org/officeDocument/2006/relationships/image" Target="../media/image39.svg"/><Relationship Id="rId10" Type="http://schemas.openxmlformats.org/officeDocument/2006/relationships/image" Target="../media/image55.png"/><Relationship Id="rId4" Type="http://schemas.openxmlformats.org/officeDocument/2006/relationships/image" Target="../media/image37.svg"/><Relationship Id="rId9" Type="http://schemas.openxmlformats.org/officeDocument/2006/relationships/image" Target="../media/image15.sv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57.png"/><Relationship Id="rId12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8.svg"/><Relationship Id="rId5" Type="http://schemas.openxmlformats.org/officeDocument/2006/relationships/image" Target="../media/image23.png"/><Relationship Id="rId15" Type="http://schemas.openxmlformats.org/officeDocument/2006/relationships/image" Target="../media/image60.svg"/><Relationship Id="rId10" Type="http://schemas.openxmlformats.org/officeDocument/2006/relationships/image" Target="../media/image27.png"/><Relationship Id="rId4" Type="http://schemas.openxmlformats.org/officeDocument/2006/relationships/image" Target="../media/image18.svg"/><Relationship Id="rId9" Type="http://schemas.openxmlformats.org/officeDocument/2006/relationships/image" Target="../media/image33.png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24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3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sv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sv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2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0.png"/><Relationship Id="rId5" Type="http://schemas.openxmlformats.org/officeDocument/2006/relationships/image" Target="../media/image46.png"/><Relationship Id="rId15" Type="http://schemas.openxmlformats.org/officeDocument/2006/relationships/image" Target="../media/image38.png"/><Relationship Id="rId10" Type="http://schemas.openxmlformats.org/officeDocument/2006/relationships/image" Target="../media/image51.svg"/><Relationship Id="rId4" Type="http://schemas.openxmlformats.org/officeDocument/2006/relationships/image" Target="../media/image41.svg"/><Relationship Id="rId9" Type="http://schemas.openxmlformats.org/officeDocument/2006/relationships/image" Target="../media/image50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2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0.png"/><Relationship Id="rId5" Type="http://schemas.openxmlformats.org/officeDocument/2006/relationships/image" Target="../media/image46.png"/><Relationship Id="rId15" Type="http://schemas.openxmlformats.org/officeDocument/2006/relationships/image" Target="../media/image38.png"/><Relationship Id="rId10" Type="http://schemas.openxmlformats.org/officeDocument/2006/relationships/image" Target="../media/image51.svg"/><Relationship Id="rId4" Type="http://schemas.openxmlformats.org/officeDocument/2006/relationships/image" Target="../media/image41.svg"/><Relationship Id="rId9" Type="http://schemas.openxmlformats.org/officeDocument/2006/relationships/image" Target="../media/image50.png"/><Relationship Id="rId1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2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0.png"/><Relationship Id="rId5" Type="http://schemas.openxmlformats.org/officeDocument/2006/relationships/image" Target="../media/image46.png"/><Relationship Id="rId15" Type="http://schemas.openxmlformats.org/officeDocument/2006/relationships/image" Target="../media/image38.png"/><Relationship Id="rId10" Type="http://schemas.openxmlformats.org/officeDocument/2006/relationships/image" Target="../media/image51.svg"/><Relationship Id="rId4" Type="http://schemas.openxmlformats.org/officeDocument/2006/relationships/image" Target="../media/image41.svg"/><Relationship Id="rId9" Type="http://schemas.openxmlformats.org/officeDocument/2006/relationships/image" Target="../media/image50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23352" y="7501186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18924" y="4226049"/>
            <a:ext cx="5015120" cy="5703470"/>
          </a:xfrm>
          <a:custGeom>
            <a:avLst/>
            <a:gdLst/>
            <a:ahLst/>
            <a:cxnLst/>
            <a:rect l="l" t="t" r="r" b="b"/>
            <a:pathLst>
              <a:path w="5015120" h="5703470">
                <a:moveTo>
                  <a:pt x="0" y="0"/>
                </a:moveTo>
                <a:lnTo>
                  <a:pt x="5015120" y="0"/>
                </a:lnTo>
                <a:lnTo>
                  <a:pt x="5015120" y="5703469"/>
                </a:lnTo>
                <a:lnTo>
                  <a:pt x="0" y="5703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965611" y="5058136"/>
            <a:ext cx="3142469" cy="4663424"/>
          </a:xfrm>
          <a:custGeom>
            <a:avLst/>
            <a:gdLst/>
            <a:ahLst/>
            <a:cxnLst/>
            <a:rect l="l" t="t" r="r" b="b"/>
            <a:pathLst>
              <a:path w="3142469" h="4663424">
                <a:moveTo>
                  <a:pt x="0" y="0"/>
                </a:moveTo>
                <a:lnTo>
                  <a:pt x="3142469" y="0"/>
                </a:lnTo>
                <a:lnTo>
                  <a:pt x="3142469" y="4663424"/>
                </a:lnTo>
                <a:lnTo>
                  <a:pt x="0" y="4663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573824" y="5114453"/>
            <a:ext cx="3363840" cy="4607107"/>
          </a:xfrm>
          <a:custGeom>
            <a:avLst/>
            <a:gdLst/>
            <a:ahLst/>
            <a:cxnLst/>
            <a:rect l="l" t="t" r="r" b="b"/>
            <a:pathLst>
              <a:path w="3363840" h="4607107">
                <a:moveTo>
                  <a:pt x="0" y="0"/>
                </a:moveTo>
                <a:lnTo>
                  <a:pt x="3363840" y="0"/>
                </a:lnTo>
                <a:lnTo>
                  <a:pt x="3363840" y="4607107"/>
                </a:lnTo>
                <a:lnTo>
                  <a:pt x="0" y="46071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16802951" y="4948079"/>
            <a:ext cx="1323041" cy="1046205"/>
          </a:xfrm>
          <a:custGeom>
            <a:avLst/>
            <a:gdLst/>
            <a:ahLst/>
            <a:cxnLst/>
            <a:rect l="l" t="t" r="r" b="b"/>
            <a:pathLst>
              <a:path w="1323041" h="1046205">
                <a:moveTo>
                  <a:pt x="0" y="0"/>
                </a:moveTo>
                <a:lnTo>
                  <a:pt x="1323041" y="0"/>
                </a:lnTo>
                <a:lnTo>
                  <a:pt x="1323041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94840">
            <a:off x="-274666" y="3490238"/>
            <a:ext cx="1323041" cy="1046205"/>
          </a:xfrm>
          <a:custGeom>
            <a:avLst/>
            <a:gdLst/>
            <a:ahLst/>
            <a:cxnLst/>
            <a:rect l="l" t="t" r="r" b="b"/>
            <a:pathLst>
              <a:path w="1323041" h="1046205">
                <a:moveTo>
                  <a:pt x="0" y="0"/>
                </a:moveTo>
                <a:lnTo>
                  <a:pt x="1323041" y="0"/>
                </a:lnTo>
                <a:lnTo>
                  <a:pt x="1323041" y="1046205"/>
                </a:lnTo>
                <a:lnTo>
                  <a:pt x="0" y="1046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700000">
            <a:off x="17574100" y="252708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4"/>
                </a:lnTo>
                <a:lnTo>
                  <a:pt x="0" y="651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510728" y="875037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4"/>
                </a:lnTo>
                <a:lnTo>
                  <a:pt x="0" y="651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758832" y="954094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880467" y="6371559"/>
            <a:ext cx="1800833" cy="1018289"/>
          </a:xfrm>
          <a:custGeom>
            <a:avLst/>
            <a:gdLst/>
            <a:ahLst/>
            <a:cxnLst/>
            <a:rect l="l" t="t" r="r" b="b"/>
            <a:pathLst>
              <a:path w="1800833" h="1018289">
                <a:moveTo>
                  <a:pt x="0" y="0"/>
                </a:moveTo>
                <a:lnTo>
                  <a:pt x="1800833" y="0"/>
                </a:lnTo>
                <a:lnTo>
                  <a:pt x="1800833" y="1018289"/>
                </a:lnTo>
                <a:lnTo>
                  <a:pt x="0" y="10182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103534" y="648174"/>
            <a:ext cx="10080932" cy="207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8"/>
              </a:lnSpc>
              <a:spcBef>
                <a:spcPct val="0"/>
              </a:spcBef>
            </a:pPr>
            <a:r>
              <a:rPr lang="en-US" sz="13006" dirty="0" err="1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13006" dirty="0">
              <a:solidFill>
                <a:srgbClr val="2856A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456853" y="894344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2856A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48250" y="3171774"/>
            <a:ext cx="4285794" cy="43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Your Friendly Pet care 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284049" y="5862414"/>
            <a:ext cx="1800833" cy="1018289"/>
          </a:xfrm>
          <a:custGeom>
            <a:avLst/>
            <a:gdLst/>
            <a:ahLst/>
            <a:cxnLst/>
            <a:rect l="l" t="t" r="r" b="b"/>
            <a:pathLst>
              <a:path w="1800833" h="1018289">
                <a:moveTo>
                  <a:pt x="0" y="0"/>
                </a:moveTo>
                <a:lnTo>
                  <a:pt x="1800834" y="0"/>
                </a:lnTo>
                <a:lnTo>
                  <a:pt x="1800834" y="1018289"/>
                </a:lnTo>
                <a:lnTo>
                  <a:pt x="0" y="10182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997818" y="9388975"/>
            <a:ext cx="839196" cy="29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631878">
            <a:off x="3870540" y="2392561"/>
            <a:ext cx="1152487" cy="993234"/>
          </a:xfrm>
          <a:custGeom>
            <a:avLst/>
            <a:gdLst/>
            <a:ahLst/>
            <a:cxnLst/>
            <a:rect l="l" t="t" r="r" b="b"/>
            <a:pathLst>
              <a:path w="1152487" h="993234">
                <a:moveTo>
                  <a:pt x="0" y="0"/>
                </a:moveTo>
                <a:lnTo>
                  <a:pt x="1152488" y="0"/>
                </a:lnTo>
                <a:lnTo>
                  <a:pt x="1152488" y="993234"/>
                </a:lnTo>
                <a:lnTo>
                  <a:pt x="0" y="993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375293" y="8070214"/>
            <a:ext cx="1306814" cy="901702"/>
          </a:xfrm>
          <a:custGeom>
            <a:avLst/>
            <a:gdLst/>
            <a:ahLst/>
            <a:cxnLst/>
            <a:rect l="l" t="t" r="r" b="b"/>
            <a:pathLst>
              <a:path w="1306814" h="901702">
                <a:moveTo>
                  <a:pt x="0" y="0"/>
                </a:moveTo>
                <a:lnTo>
                  <a:pt x="1306814" y="0"/>
                </a:lnTo>
                <a:lnTo>
                  <a:pt x="1306814" y="901702"/>
                </a:lnTo>
                <a:lnTo>
                  <a:pt x="0" y="901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839212" y="7608191"/>
            <a:ext cx="4957507" cy="2458097"/>
          </a:xfrm>
          <a:custGeom>
            <a:avLst/>
            <a:gdLst/>
            <a:ahLst/>
            <a:cxnLst/>
            <a:rect l="l" t="t" r="r" b="b"/>
            <a:pathLst>
              <a:path w="4957507" h="2458097">
                <a:moveTo>
                  <a:pt x="0" y="0"/>
                </a:moveTo>
                <a:lnTo>
                  <a:pt x="4957507" y="0"/>
                </a:lnTo>
                <a:lnTo>
                  <a:pt x="4957507" y="2458098"/>
                </a:lnTo>
                <a:lnTo>
                  <a:pt x="0" y="2458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490239">
            <a:off x="885766" y="2158287"/>
            <a:ext cx="1847730" cy="1044807"/>
          </a:xfrm>
          <a:custGeom>
            <a:avLst/>
            <a:gdLst/>
            <a:ahLst/>
            <a:cxnLst/>
            <a:rect l="l" t="t" r="r" b="b"/>
            <a:pathLst>
              <a:path w="1847730" h="1044807">
                <a:moveTo>
                  <a:pt x="0" y="0"/>
                </a:moveTo>
                <a:lnTo>
                  <a:pt x="1847730" y="0"/>
                </a:lnTo>
                <a:lnTo>
                  <a:pt x="1847730" y="1044808"/>
                </a:lnTo>
                <a:lnTo>
                  <a:pt x="0" y="1044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88864">
            <a:off x="1202851" y="1620130"/>
            <a:ext cx="2293332" cy="1137110"/>
          </a:xfrm>
          <a:custGeom>
            <a:avLst/>
            <a:gdLst/>
            <a:ahLst/>
            <a:cxnLst/>
            <a:rect l="l" t="t" r="r" b="b"/>
            <a:pathLst>
              <a:path w="2293332" h="1137110">
                <a:moveTo>
                  <a:pt x="0" y="0"/>
                </a:moveTo>
                <a:lnTo>
                  <a:pt x="2293332" y="0"/>
                </a:lnTo>
                <a:lnTo>
                  <a:pt x="2293332" y="1137110"/>
                </a:lnTo>
                <a:lnTo>
                  <a:pt x="0" y="1137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33563">
            <a:off x="15106797" y="1964857"/>
            <a:ext cx="1847730" cy="1044807"/>
          </a:xfrm>
          <a:custGeom>
            <a:avLst/>
            <a:gdLst/>
            <a:ahLst/>
            <a:cxnLst/>
            <a:rect l="l" t="t" r="r" b="b"/>
            <a:pathLst>
              <a:path w="1847730" h="1044807">
                <a:moveTo>
                  <a:pt x="0" y="0"/>
                </a:moveTo>
                <a:lnTo>
                  <a:pt x="1847730" y="0"/>
                </a:lnTo>
                <a:lnTo>
                  <a:pt x="1847730" y="1044807"/>
                </a:lnTo>
                <a:lnTo>
                  <a:pt x="0" y="1044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134938">
            <a:off x="14955189" y="1191741"/>
            <a:ext cx="2293332" cy="1137110"/>
          </a:xfrm>
          <a:custGeom>
            <a:avLst/>
            <a:gdLst/>
            <a:ahLst/>
            <a:cxnLst/>
            <a:rect l="l" t="t" r="r" b="b"/>
            <a:pathLst>
              <a:path w="2293332" h="1137110">
                <a:moveTo>
                  <a:pt x="0" y="0"/>
                </a:moveTo>
                <a:lnTo>
                  <a:pt x="2293332" y="0"/>
                </a:lnTo>
                <a:lnTo>
                  <a:pt x="2293332" y="1137110"/>
                </a:lnTo>
                <a:lnTo>
                  <a:pt x="0" y="1137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055033" y="1598617"/>
            <a:ext cx="8266592" cy="1353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Similar Systems</a:t>
            </a:r>
          </a:p>
        </p:txBody>
      </p:sp>
      <p:sp>
        <p:nvSpPr>
          <p:cNvPr id="13" name="Freeform 13"/>
          <p:cNvSpPr/>
          <p:nvPr/>
        </p:nvSpPr>
        <p:spPr>
          <a:xfrm rot="1983271">
            <a:off x="-1600689" y="6858771"/>
            <a:ext cx="3951963" cy="3324589"/>
          </a:xfrm>
          <a:custGeom>
            <a:avLst/>
            <a:gdLst/>
            <a:ahLst/>
            <a:cxnLst/>
            <a:rect l="l" t="t" r="r" b="b"/>
            <a:pathLst>
              <a:path w="3951963" h="3324589">
                <a:moveTo>
                  <a:pt x="0" y="0"/>
                </a:moveTo>
                <a:lnTo>
                  <a:pt x="3951963" y="0"/>
                </a:lnTo>
                <a:lnTo>
                  <a:pt x="3951963" y="3324588"/>
                </a:lnTo>
                <a:lnTo>
                  <a:pt x="0" y="332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4083474">
            <a:off x="16406118" y="3953926"/>
            <a:ext cx="3951963" cy="3324589"/>
          </a:xfrm>
          <a:custGeom>
            <a:avLst/>
            <a:gdLst/>
            <a:ahLst/>
            <a:cxnLst/>
            <a:rect l="l" t="t" r="r" b="b"/>
            <a:pathLst>
              <a:path w="3951963" h="3324589">
                <a:moveTo>
                  <a:pt x="0" y="0"/>
                </a:moveTo>
                <a:lnTo>
                  <a:pt x="3951963" y="0"/>
                </a:lnTo>
                <a:lnTo>
                  <a:pt x="3951963" y="3324589"/>
                </a:lnTo>
                <a:lnTo>
                  <a:pt x="0" y="3324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14385" y="5350407"/>
            <a:ext cx="1306814" cy="901702"/>
          </a:xfrm>
          <a:custGeom>
            <a:avLst/>
            <a:gdLst/>
            <a:ahLst/>
            <a:cxnLst/>
            <a:rect l="l" t="t" r="r" b="b"/>
            <a:pathLst>
              <a:path w="1306814" h="901702">
                <a:moveTo>
                  <a:pt x="0" y="0"/>
                </a:moveTo>
                <a:lnTo>
                  <a:pt x="1306814" y="0"/>
                </a:lnTo>
                <a:lnTo>
                  <a:pt x="1306814" y="901701"/>
                </a:lnTo>
                <a:lnTo>
                  <a:pt x="0" y="901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997818" y="9388975"/>
            <a:ext cx="839196" cy="25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page 10</a:t>
            </a:r>
          </a:p>
        </p:txBody>
      </p:sp>
      <p:sp>
        <p:nvSpPr>
          <p:cNvPr id="17" name="Freeform 17"/>
          <p:cNvSpPr/>
          <p:nvPr/>
        </p:nvSpPr>
        <p:spPr>
          <a:xfrm>
            <a:off x="7900672" y="1458213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8" y="0"/>
                </a:lnTo>
                <a:lnTo>
                  <a:pt x="493768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487183" y="1416005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497B77-2FC4-311F-3B38-E217E3BA041F}"/>
              </a:ext>
            </a:extLst>
          </p:cNvPr>
          <p:cNvGrpSpPr/>
          <p:nvPr/>
        </p:nvGrpSpPr>
        <p:grpSpPr>
          <a:xfrm>
            <a:off x="2283846" y="3902763"/>
            <a:ext cx="4866994" cy="1908886"/>
            <a:chOff x="1255497" y="1486878"/>
            <a:chExt cx="7273856" cy="4443635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1CE2760C-781F-E43A-16CB-C082124E4A26}"/>
                </a:ext>
              </a:extLst>
            </p:cNvPr>
            <p:cNvSpPr/>
            <p:nvPr/>
          </p:nvSpPr>
          <p:spPr>
            <a:xfrm>
              <a:off x="1255497" y="1486878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5E666D-35B7-E00E-651C-21F00C40B041}"/>
                </a:ext>
              </a:extLst>
            </p:cNvPr>
            <p:cNvSpPr txBox="1"/>
            <p:nvPr/>
          </p:nvSpPr>
          <p:spPr>
            <a:xfrm>
              <a:off x="2181596" y="245268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Petfinder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8F2B1A-A2F8-62EE-88E7-4AC5A5516B5D}"/>
              </a:ext>
            </a:extLst>
          </p:cNvPr>
          <p:cNvGrpSpPr/>
          <p:nvPr/>
        </p:nvGrpSpPr>
        <p:grpSpPr>
          <a:xfrm>
            <a:off x="3579947" y="6099431"/>
            <a:ext cx="4866994" cy="1493999"/>
            <a:chOff x="1255497" y="1486878"/>
            <a:chExt cx="7273856" cy="3477833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0BD5D228-BEE5-6EE0-F23A-85248DBF3E7F}"/>
                </a:ext>
              </a:extLst>
            </p:cNvPr>
            <p:cNvSpPr/>
            <p:nvPr/>
          </p:nvSpPr>
          <p:spPr>
            <a:xfrm>
              <a:off x="1255497" y="1486878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2F4F2A-982F-49E5-D80F-63AE0CB4F75C}"/>
                </a:ext>
              </a:extLst>
            </p:cNvPr>
            <p:cNvSpPr txBox="1"/>
            <p:nvPr/>
          </p:nvSpPr>
          <p:spPr>
            <a:xfrm>
              <a:off x="2436674" y="2449780"/>
              <a:ext cx="5508060" cy="2343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Rover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B202CD-B2C3-01AD-F827-6AADB3A9CEB5}"/>
              </a:ext>
            </a:extLst>
          </p:cNvPr>
          <p:cNvGrpSpPr/>
          <p:nvPr/>
        </p:nvGrpSpPr>
        <p:grpSpPr>
          <a:xfrm>
            <a:off x="9523341" y="6093407"/>
            <a:ext cx="4866994" cy="1907640"/>
            <a:chOff x="1255497" y="1486878"/>
            <a:chExt cx="7273856" cy="4440735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6CDF952B-5D16-CA47-B4F3-4AD6FD2FB000}"/>
                </a:ext>
              </a:extLst>
            </p:cNvPr>
            <p:cNvSpPr/>
            <p:nvPr/>
          </p:nvSpPr>
          <p:spPr>
            <a:xfrm>
              <a:off x="1255497" y="1486878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FADFAA-8877-A93B-7A8B-D2DBD93ED59A}"/>
                </a:ext>
              </a:extLst>
            </p:cNvPr>
            <p:cNvSpPr txBox="1"/>
            <p:nvPr/>
          </p:nvSpPr>
          <p:spPr>
            <a:xfrm>
              <a:off x="2436674" y="244978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Adopt-a-Pet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40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0811D0-EC23-C362-1F16-BDBEDB1D1C5E}"/>
              </a:ext>
            </a:extLst>
          </p:cNvPr>
          <p:cNvGrpSpPr/>
          <p:nvPr/>
        </p:nvGrpSpPr>
        <p:grpSpPr>
          <a:xfrm>
            <a:off x="10313676" y="3815715"/>
            <a:ext cx="4866994" cy="1907640"/>
            <a:chOff x="1255497" y="1486878"/>
            <a:chExt cx="7273856" cy="4440735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58F60E35-2160-C0F8-5047-76298CF6A409}"/>
                </a:ext>
              </a:extLst>
            </p:cNvPr>
            <p:cNvSpPr/>
            <p:nvPr/>
          </p:nvSpPr>
          <p:spPr>
            <a:xfrm>
              <a:off x="1255497" y="1486878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545BC7-E9BD-94CB-251E-AA47B936FB4F}"/>
                </a:ext>
              </a:extLst>
            </p:cNvPr>
            <p:cNvSpPr txBox="1"/>
            <p:nvPr/>
          </p:nvSpPr>
          <p:spPr>
            <a:xfrm>
              <a:off x="2436674" y="244978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40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Vetster</a:t>
              </a:r>
              <a:endParaRPr lang="en-US" sz="40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40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8694" y="881233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83969" y="2319899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4117627" y="7041094"/>
            <a:ext cx="3785992" cy="4114800"/>
          </a:xfrm>
          <a:custGeom>
            <a:avLst/>
            <a:gdLst/>
            <a:ahLst/>
            <a:cxnLst/>
            <a:rect l="l" t="t" r="r" b="b"/>
            <a:pathLst>
              <a:path w="3785992" h="4114800">
                <a:moveTo>
                  <a:pt x="0" y="0"/>
                </a:moveTo>
                <a:lnTo>
                  <a:pt x="3785992" y="0"/>
                </a:lnTo>
                <a:lnTo>
                  <a:pt x="3785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377670" y="7888017"/>
            <a:ext cx="1210477" cy="1210477"/>
          </a:xfrm>
          <a:custGeom>
            <a:avLst/>
            <a:gdLst/>
            <a:ahLst/>
            <a:cxnLst/>
            <a:rect l="l" t="t" r="r" b="b"/>
            <a:pathLst>
              <a:path w="1210477" h="1210477">
                <a:moveTo>
                  <a:pt x="0" y="0"/>
                </a:moveTo>
                <a:lnTo>
                  <a:pt x="1210478" y="0"/>
                </a:lnTo>
                <a:lnTo>
                  <a:pt x="1210478" y="1210477"/>
                </a:lnTo>
                <a:lnTo>
                  <a:pt x="0" y="12104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684176" y="7041094"/>
            <a:ext cx="3785992" cy="4114800"/>
          </a:xfrm>
          <a:custGeom>
            <a:avLst/>
            <a:gdLst/>
            <a:ahLst/>
            <a:cxnLst/>
            <a:rect l="l" t="t" r="r" b="b"/>
            <a:pathLst>
              <a:path w="3785992" h="4114800">
                <a:moveTo>
                  <a:pt x="3785991" y="0"/>
                </a:moveTo>
                <a:lnTo>
                  <a:pt x="0" y="0"/>
                </a:lnTo>
                <a:lnTo>
                  <a:pt x="0" y="4114800"/>
                </a:lnTo>
                <a:lnTo>
                  <a:pt x="3785991" y="4114800"/>
                </a:lnTo>
                <a:lnTo>
                  <a:pt x="37859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819082" y="8047823"/>
            <a:ext cx="1210477" cy="1210477"/>
          </a:xfrm>
          <a:custGeom>
            <a:avLst/>
            <a:gdLst/>
            <a:ahLst/>
            <a:cxnLst/>
            <a:rect l="l" t="t" r="r" b="b"/>
            <a:pathLst>
              <a:path w="1210477" h="1210477">
                <a:moveTo>
                  <a:pt x="1210477" y="0"/>
                </a:moveTo>
                <a:lnTo>
                  <a:pt x="0" y="0"/>
                </a:lnTo>
                <a:lnTo>
                  <a:pt x="0" y="1210477"/>
                </a:lnTo>
                <a:lnTo>
                  <a:pt x="1210477" y="1210477"/>
                </a:lnTo>
                <a:lnTo>
                  <a:pt x="1210477" y="0"/>
                </a:lnTo>
                <a:close/>
              </a:path>
            </a:pathLst>
          </a:custGeom>
          <a:blipFill>
            <a:blip r:embed="rId9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253856">
            <a:off x="5924717" y="-1083087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553023" y="7614015"/>
            <a:ext cx="1031341" cy="867616"/>
          </a:xfrm>
          <a:custGeom>
            <a:avLst/>
            <a:gdLst/>
            <a:ahLst/>
            <a:cxnLst/>
            <a:rect l="l" t="t" r="r" b="b"/>
            <a:pathLst>
              <a:path w="1031341" h="867616">
                <a:moveTo>
                  <a:pt x="0" y="0"/>
                </a:moveTo>
                <a:lnTo>
                  <a:pt x="1031341" y="0"/>
                </a:lnTo>
                <a:lnTo>
                  <a:pt x="1031341" y="867615"/>
                </a:lnTo>
                <a:lnTo>
                  <a:pt x="0" y="867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46998" y="1028700"/>
            <a:ext cx="2620054" cy="1214752"/>
          </a:xfrm>
          <a:custGeom>
            <a:avLst/>
            <a:gdLst/>
            <a:ahLst/>
            <a:cxnLst/>
            <a:rect l="l" t="t" r="r" b="b"/>
            <a:pathLst>
              <a:path w="2620054" h="1214752">
                <a:moveTo>
                  <a:pt x="0" y="0"/>
                </a:moveTo>
                <a:lnTo>
                  <a:pt x="2620054" y="0"/>
                </a:lnTo>
                <a:lnTo>
                  <a:pt x="2620054" y="1214752"/>
                </a:lnTo>
                <a:lnTo>
                  <a:pt x="0" y="1214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15995" y="2698660"/>
            <a:ext cx="8905395" cy="2523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8"/>
              </a:lnSpc>
              <a:spcBef>
                <a:spcPct val="0"/>
              </a:spcBef>
            </a:pPr>
            <a:r>
              <a:rPr lang="en-US" sz="13006" dirty="0">
                <a:solidFill>
                  <a:srgbClr val="FFFCE8"/>
                </a:solidFill>
                <a:latin typeface="Jua"/>
                <a:ea typeface="Jua"/>
                <a:cs typeface="Jua"/>
                <a:sym typeface="Jua"/>
              </a:rPr>
              <a:t>Thank You!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63021" y="2319899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490945" y="3139148"/>
            <a:ext cx="2620054" cy="1214752"/>
          </a:xfrm>
          <a:custGeom>
            <a:avLst/>
            <a:gdLst/>
            <a:ahLst/>
            <a:cxnLst/>
            <a:rect l="l" t="t" r="r" b="b"/>
            <a:pathLst>
              <a:path w="2620054" h="1214752">
                <a:moveTo>
                  <a:pt x="0" y="0"/>
                </a:moveTo>
                <a:lnTo>
                  <a:pt x="2620054" y="0"/>
                </a:lnTo>
                <a:lnTo>
                  <a:pt x="2620054" y="1214752"/>
                </a:lnTo>
                <a:lnTo>
                  <a:pt x="0" y="1214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AA8F2-B271-0D57-A1CE-38A7FDB0D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FF272F-4E86-5981-AB70-83E269CD6EC5}"/>
              </a:ext>
            </a:extLst>
          </p:cNvPr>
          <p:cNvSpPr/>
          <p:nvPr/>
        </p:nvSpPr>
        <p:spPr>
          <a:xfrm>
            <a:off x="-2204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C5CAD6-8111-9BFA-6F3E-F23D19DE64BC}"/>
              </a:ext>
            </a:extLst>
          </p:cNvPr>
          <p:cNvSpPr/>
          <p:nvPr/>
        </p:nvSpPr>
        <p:spPr>
          <a:xfrm rot="5400000">
            <a:off x="9449640" y="130278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76C517-2DB6-5DA8-1B73-42BA6566EF5E}"/>
              </a:ext>
            </a:extLst>
          </p:cNvPr>
          <p:cNvSpPr/>
          <p:nvPr/>
        </p:nvSpPr>
        <p:spPr>
          <a:xfrm>
            <a:off x="1962311" y="1161225"/>
            <a:ext cx="5724642" cy="4815855"/>
          </a:xfrm>
          <a:custGeom>
            <a:avLst/>
            <a:gdLst/>
            <a:ahLst/>
            <a:cxnLst/>
            <a:rect l="l" t="t" r="r" b="b"/>
            <a:pathLst>
              <a:path w="5724642" h="4815855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ACDCF47-0D61-B1AA-1C94-F531EAA038B9}"/>
              </a:ext>
            </a:extLst>
          </p:cNvPr>
          <p:cNvSpPr/>
          <p:nvPr/>
        </p:nvSpPr>
        <p:spPr>
          <a:xfrm>
            <a:off x="1529148" y="1754903"/>
            <a:ext cx="6480349" cy="10171978"/>
          </a:xfrm>
          <a:custGeom>
            <a:avLst/>
            <a:gdLst/>
            <a:ahLst/>
            <a:cxnLst/>
            <a:rect l="l" t="t" r="r" b="b"/>
            <a:pathLst>
              <a:path w="6480349" h="10171978">
                <a:moveTo>
                  <a:pt x="0" y="0"/>
                </a:moveTo>
                <a:lnTo>
                  <a:pt x="6480349" y="0"/>
                </a:lnTo>
                <a:lnTo>
                  <a:pt x="6480349" y="10171978"/>
                </a:lnTo>
                <a:lnTo>
                  <a:pt x="0" y="10171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E2D6527-A1D1-E7FD-9322-B35CD306D7A4}"/>
              </a:ext>
            </a:extLst>
          </p:cNvPr>
          <p:cNvSpPr/>
          <p:nvPr/>
        </p:nvSpPr>
        <p:spPr>
          <a:xfrm rot="5079210">
            <a:off x="-10427043" y="143967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F374E62-4C6D-183A-89BE-432D4EE281FE}"/>
              </a:ext>
            </a:extLst>
          </p:cNvPr>
          <p:cNvSpPr/>
          <p:nvPr/>
        </p:nvSpPr>
        <p:spPr>
          <a:xfrm>
            <a:off x="1609343" y="6434645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4BD3A39-4F70-F77D-B3E2-3ED388F14991}"/>
              </a:ext>
            </a:extLst>
          </p:cNvPr>
          <p:cNvSpPr/>
          <p:nvPr/>
        </p:nvSpPr>
        <p:spPr>
          <a:xfrm>
            <a:off x="7303561" y="634899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4B5EAD5-A3B3-9A5A-2169-D8981783416D}"/>
              </a:ext>
            </a:extLst>
          </p:cNvPr>
          <p:cNvGrpSpPr/>
          <p:nvPr/>
        </p:nvGrpSpPr>
        <p:grpSpPr>
          <a:xfrm>
            <a:off x="8414951" y="1873371"/>
            <a:ext cx="6705022" cy="1221572"/>
            <a:chOff x="0" y="0"/>
            <a:chExt cx="3142606" cy="7112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0BB34C7-3B46-0183-1BB1-521EFF1CC0CA}"/>
                </a:ext>
              </a:extLst>
            </p:cNvPr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272E694-CB5E-C73C-E94E-A07A38F011B5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C4B51B2-1BE6-0A7B-721F-6E9D4F233157}"/>
              </a:ext>
            </a:extLst>
          </p:cNvPr>
          <p:cNvGrpSpPr/>
          <p:nvPr/>
        </p:nvGrpSpPr>
        <p:grpSpPr>
          <a:xfrm>
            <a:off x="8469116" y="3224369"/>
            <a:ext cx="7017330" cy="2168137"/>
            <a:chOff x="-146377" y="-887936"/>
            <a:chExt cx="3288983" cy="140863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912CD9A-7140-6989-0C82-C8FC3E7C5C9D}"/>
                </a:ext>
              </a:extLst>
            </p:cNvPr>
            <p:cNvSpPr/>
            <p:nvPr/>
          </p:nvSpPr>
          <p:spPr>
            <a:xfrm>
              <a:off x="-146377" y="-887936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4081F63-3F61-44D1-7798-54288FDC141F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D89CFD79-237F-15F2-7115-FEEEEF5BFB57}"/>
              </a:ext>
            </a:extLst>
          </p:cNvPr>
          <p:cNvSpPr/>
          <p:nvPr/>
        </p:nvSpPr>
        <p:spPr>
          <a:xfrm>
            <a:off x="8515911" y="4481568"/>
            <a:ext cx="6705048" cy="1036767"/>
          </a:xfrm>
          <a:custGeom>
            <a:avLst/>
            <a:gdLst/>
            <a:ahLst/>
            <a:cxnLst/>
            <a:rect l="l" t="t" r="r" b="b"/>
            <a:pathLst>
              <a:path w="3142618" h="711200">
                <a:moveTo>
                  <a:pt x="2820488" y="0"/>
                </a:moveTo>
                <a:lnTo>
                  <a:pt x="282407" y="0"/>
                </a:lnTo>
                <a:cubicBezTo>
                  <a:pt x="126426" y="0"/>
                  <a:pt x="0" y="123512"/>
                  <a:pt x="0" y="275871"/>
                </a:cubicBezTo>
                <a:cubicBezTo>
                  <a:pt x="0" y="386169"/>
                  <a:pt x="66279" y="481310"/>
                  <a:pt x="162037" y="525451"/>
                </a:cubicBezTo>
                <a:lnTo>
                  <a:pt x="162037" y="711200"/>
                </a:lnTo>
                <a:lnTo>
                  <a:pt x="353844" y="551732"/>
                </a:lnTo>
                <a:lnTo>
                  <a:pt x="2820488" y="551732"/>
                </a:lnTo>
                <a:cubicBezTo>
                  <a:pt x="3016169" y="551732"/>
                  <a:pt x="3142606" y="428220"/>
                  <a:pt x="3142606" y="275861"/>
                </a:cubicBezTo>
                <a:cubicBezTo>
                  <a:pt x="3142618" y="123512"/>
                  <a:pt x="3016169" y="0"/>
                  <a:pt x="2820488" y="0"/>
                </a:cubicBezTo>
                <a:close/>
              </a:path>
            </a:pathLst>
          </a:custGeom>
          <a:solidFill>
            <a:srgbClr val="FDFAE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3533CA0-3666-1927-3809-FC2962E1ABC4}"/>
              </a:ext>
            </a:extLst>
          </p:cNvPr>
          <p:cNvSpPr txBox="1"/>
          <p:nvPr/>
        </p:nvSpPr>
        <p:spPr>
          <a:xfrm>
            <a:off x="8539769" y="4982639"/>
            <a:ext cx="6705022" cy="12328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79"/>
              </a:lnSpc>
            </a:pPr>
            <a:endParaRPr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4B8AEEE-4065-D8F2-B76B-4B34BCD2DEA4}"/>
              </a:ext>
            </a:extLst>
          </p:cNvPr>
          <p:cNvSpPr/>
          <p:nvPr/>
        </p:nvSpPr>
        <p:spPr>
          <a:xfrm>
            <a:off x="15946065" y="484656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8"/>
                </a:lnTo>
                <a:lnTo>
                  <a:pt x="0" y="593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298BBE7-D808-8206-6AAE-8CC6DB791664}"/>
              </a:ext>
            </a:extLst>
          </p:cNvPr>
          <p:cNvSpPr/>
          <p:nvPr/>
        </p:nvSpPr>
        <p:spPr>
          <a:xfrm>
            <a:off x="15946065" y="6543957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B0E8EF3-5666-179D-C64C-9B2C522B2F42}"/>
              </a:ext>
            </a:extLst>
          </p:cNvPr>
          <p:cNvSpPr/>
          <p:nvPr/>
        </p:nvSpPr>
        <p:spPr>
          <a:xfrm>
            <a:off x="15946065" y="8241349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B1E80FE-2D91-946C-118C-8989918D6017}"/>
              </a:ext>
            </a:extLst>
          </p:cNvPr>
          <p:cNvSpPr/>
          <p:nvPr/>
        </p:nvSpPr>
        <p:spPr>
          <a:xfrm>
            <a:off x="8949758" y="29811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249F6F6-6AB7-AAAE-3796-48B619649380}"/>
              </a:ext>
            </a:extLst>
          </p:cNvPr>
          <p:cNvSpPr txBox="1"/>
          <p:nvPr/>
        </p:nvSpPr>
        <p:spPr>
          <a:xfrm>
            <a:off x="10263120" y="845203"/>
            <a:ext cx="656740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Team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58BDEB0-F1F4-E44B-3471-9BCF516B4BEE}"/>
              </a:ext>
            </a:extLst>
          </p:cNvPr>
          <p:cNvSpPr txBox="1"/>
          <p:nvPr/>
        </p:nvSpPr>
        <p:spPr>
          <a:xfrm>
            <a:off x="9902541" y="2271472"/>
            <a:ext cx="5334000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Mohamed Samir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EDBC8FE-28D9-32DE-2A42-DCEF54D3DDD9}"/>
              </a:ext>
            </a:extLst>
          </p:cNvPr>
          <p:cNvSpPr txBox="1"/>
          <p:nvPr/>
        </p:nvSpPr>
        <p:spPr>
          <a:xfrm>
            <a:off x="9853840" y="4796705"/>
            <a:ext cx="5431403" cy="6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. </a:t>
            </a: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Mohamed Tarek</a:t>
            </a:r>
          </a:p>
          <a:p>
            <a:pPr algn="l">
              <a:lnSpc>
                <a:spcPts val="2460"/>
              </a:lnSpc>
            </a:pPr>
            <a:endParaRPr lang="en-US" sz="1809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CC7FE5E3-DE1D-E9D1-8FB2-1CE23A6BCB63}"/>
              </a:ext>
            </a:extLst>
          </p:cNvPr>
          <p:cNvSpPr txBox="1"/>
          <p:nvPr/>
        </p:nvSpPr>
        <p:spPr>
          <a:xfrm>
            <a:off x="1997818" y="9388975"/>
            <a:ext cx="83919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page 02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B48849A-CE1A-ACAE-5351-F87F1A37D550}"/>
              </a:ext>
            </a:extLst>
          </p:cNvPr>
          <p:cNvSpPr txBox="1"/>
          <p:nvPr/>
        </p:nvSpPr>
        <p:spPr>
          <a:xfrm>
            <a:off x="9770916" y="298118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11BE3-18B5-9D26-8C09-2959902E2916}"/>
              </a:ext>
            </a:extLst>
          </p:cNvPr>
          <p:cNvSpPr txBox="1"/>
          <p:nvPr/>
        </p:nvSpPr>
        <p:spPr>
          <a:xfrm>
            <a:off x="9982200" y="3535847"/>
            <a:ext cx="12302836" cy="796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Mohamed Adel</a:t>
            </a:r>
          </a:p>
          <a:p>
            <a:pPr algn="l">
              <a:lnSpc>
                <a:spcPts val="2460"/>
              </a:lnSpc>
            </a:pPr>
            <a:endParaRPr lang="en-US" sz="40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A067A4-9122-86F5-46EA-689983656C85}"/>
              </a:ext>
            </a:extLst>
          </p:cNvPr>
          <p:cNvGrpSpPr/>
          <p:nvPr/>
        </p:nvGrpSpPr>
        <p:grpSpPr>
          <a:xfrm>
            <a:off x="8559969" y="5686871"/>
            <a:ext cx="7840349" cy="1057085"/>
            <a:chOff x="1981200" y="7041907"/>
            <a:chExt cx="7840349" cy="1517407"/>
          </a:xfrm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F0149C18-519F-98EF-2528-5BBFD92DAD33}"/>
                </a:ext>
              </a:extLst>
            </p:cNvPr>
            <p:cNvSpPr/>
            <p:nvPr/>
          </p:nvSpPr>
          <p:spPr>
            <a:xfrm>
              <a:off x="1981200" y="7041907"/>
              <a:ext cx="6705048" cy="1517407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pPr>
                <a:lnSpc>
                  <a:spcPts val="2460"/>
                </a:lnSpc>
              </a:pPr>
              <a:endPara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BCC32C-5615-ED22-D3B6-F13B4434102A}"/>
                </a:ext>
              </a:extLst>
            </p:cNvPr>
            <p:cNvSpPr txBox="1"/>
            <p:nvPr/>
          </p:nvSpPr>
          <p:spPr>
            <a:xfrm>
              <a:off x="3878501" y="7422855"/>
              <a:ext cx="5943048" cy="1030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4000" dirty="0">
                  <a:solidFill>
                    <a:srgbClr val="2856AD"/>
                  </a:solidFill>
                  <a:latin typeface="Sniglet"/>
                  <a:ea typeface="Sniglet"/>
                  <a:cs typeface="Sniglet"/>
                  <a:sym typeface="Sniglet"/>
                </a:rPr>
                <a:t>Toka Salah</a:t>
              </a:r>
            </a:p>
            <a:p>
              <a:pPr>
                <a:lnSpc>
                  <a:spcPts val="2460"/>
                </a:lnSpc>
              </a:pPr>
              <a:endParaRPr lang="en-US" sz="18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C120E745-97F9-A11C-DD5E-9EA566941AAD}"/>
              </a:ext>
            </a:extLst>
          </p:cNvPr>
          <p:cNvGrpSpPr/>
          <p:nvPr/>
        </p:nvGrpSpPr>
        <p:grpSpPr>
          <a:xfrm>
            <a:off x="8580221" y="6805193"/>
            <a:ext cx="6705022" cy="1139934"/>
            <a:chOff x="0" y="0"/>
            <a:chExt cx="3142606" cy="711200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DED674FF-9164-B25D-4165-314FE14F50DF}"/>
                </a:ext>
              </a:extLst>
            </p:cNvPr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49DCFBB7-0252-D9BC-5034-62234D59A01A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D6C2325-6F95-B51F-149A-6E0108E5041A}"/>
              </a:ext>
            </a:extLst>
          </p:cNvPr>
          <p:cNvSpPr txBox="1"/>
          <p:nvPr/>
        </p:nvSpPr>
        <p:spPr>
          <a:xfrm>
            <a:off x="9982200" y="7083815"/>
            <a:ext cx="12836236" cy="47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Mohamed Ahmed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C20B6F-29D3-E39C-5B2C-FEF20DB45AD6}"/>
              </a:ext>
            </a:extLst>
          </p:cNvPr>
          <p:cNvGrpSpPr/>
          <p:nvPr/>
        </p:nvGrpSpPr>
        <p:grpSpPr>
          <a:xfrm>
            <a:off x="8625257" y="8080691"/>
            <a:ext cx="6927832" cy="1057085"/>
            <a:chOff x="1981200" y="7041907"/>
            <a:chExt cx="6927832" cy="1517407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4D6FF54-8057-35EC-4039-84E9339A3F9C}"/>
                </a:ext>
              </a:extLst>
            </p:cNvPr>
            <p:cNvSpPr/>
            <p:nvPr/>
          </p:nvSpPr>
          <p:spPr>
            <a:xfrm>
              <a:off x="1981200" y="7041907"/>
              <a:ext cx="6705048" cy="1517407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pPr>
                <a:lnSpc>
                  <a:spcPts val="2460"/>
                </a:lnSpc>
              </a:pPr>
              <a:endPara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5A6289-3381-DFC5-AFBE-1A83F0863223}"/>
                </a:ext>
              </a:extLst>
            </p:cNvPr>
            <p:cNvSpPr txBox="1"/>
            <p:nvPr/>
          </p:nvSpPr>
          <p:spPr>
            <a:xfrm>
              <a:off x="2965984" y="7445409"/>
              <a:ext cx="5943048" cy="1030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4000" dirty="0">
                  <a:solidFill>
                    <a:srgbClr val="2856AD"/>
                  </a:solidFill>
                  <a:latin typeface="Sniglet"/>
                  <a:ea typeface="Sniglet"/>
                  <a:cs typeface="Sniglet"/>
                  <a:sym typeface="Sniglet"/>
                </a:rPr>
                <a:t>Mohamed Ramadan</a:t>
              </a:r>
            </a:p>
            <a:p>
              <a:pPr>
                <a:lnSpc>
                  <a:spcPts val="2460"/>
                </a:lnSpc>
              </a:pPr>
              <a:endParaRPr lang="en-US" sz="18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25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23352" y="7501186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46484" y="2175900"/>
            <a:ext cx="7015481" cy="7492261"/>
          </a:xfrm>
          <a:custGeom>
            <a:avLst/>
            <a:gdLst/>
            <a:ahLst/>
            <a:cxnLst/>
            <a:rect l="l" t="t" r="r" b="b"/>
            <a:pathLst>
              <a:path w="7015481" h="7492261">
                <a:moveTo>
                  <a:pt x="0" y="0"/>
                </a:moveTo>
                <a:lnTo>
                  <a:pt x="7015481" y="0"/>
                </a:lnTo>
                <a:lnTo>
                  <a:pt x="7015481" y="7492261"/>
                </a:lnTo>
                <a:lnTo>
                  <a:pt x="0" y="749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253856">
            <a:off x="12195893" y="-806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97818" y="1895160"/>
            <a:ext cx="6567405" cy="135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62"/>
              </a:lnSpc>
              <a:spcBef>
                <a:spcPct val="0"/>
              </a:spcBef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7818" y="3714099"/>
            <a:ext cx="6680732" cy="408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200" dirty="0" err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PetCaretopia</a:t>
            </a:r>
            <a:r>
              <a:rPr lang="en-US" sz="32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is a web application that connects pet owners, shelters, and service providers.</a:t>
            </a:r>
          </a:p>
          <a:p>
            <a:pPr algn="l">
              <a:lnSpc>
                <a:spcPts val="3165"/>
              </a:lnSpc>
            </a:pPr>
            <a:r>
              <a:rPr lang="en-US" sz="32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It helps users adopt pets, book services like grooming or veterinary visits, and interact through a social platform.</a:t>
            </a:r>
          </a:p>
          <a:p>
            <a:pPr algn="l">
              <a:lnSpc>
                <a:spcPts val="3165"/>
              </a:lnSpc>
            </a:pPr>
            <a:r>
              <a:rPr lang="en-US" sz="32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The goal is to digitalize and simplify pet care for all stakeholders.</a:t>
            </a:r>
          </a:p>
          <a:p>
            <a:pPr algn="l">
              <a:lnSpc>
                <a:spcPts val="3165"/>
              </a:lnSpc>
            </a:pPr>
            <a:endParaRPr lang="en-US" sz="2327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" name="Freeform 8"/>
          <p:cNvSpPr/>
          <p:nvPr/>
        </p:nvSpPr>
        <p:spPr>
          <a:xfrm rot="2894840">
            <a:off x="-207492" y="2329570"/>
            <a:ext cx="1323041" cy="1046205"/>
          </a:xfrm>
          <a:custGeom>
            <a:avLst/>
            <a:gdLst/>
            <a:ahLst/>
            <a:cxnLst/>
            <a:rect l="l" t="t" r="r" b="b"/>
            <a:pathLst>
              <a:path w="1323041" h="1046205">
                <a:moveTo>
                  <a:pt x="0" y="0"/>
                </a:moveTo>
                <a:lnTo>
                  <a:pt x="1323041" y="0"/>
                </a:lnTo>
                <a:lnTo>
                  <a:pt x="1323041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399999">
            <a:off x="17174924" y="5895033"/>
            <a:ext cx="1323041" cy="1046205"/>
          </a:xfrm>
          <a:custGeom>
            <a:avLst/>
            <a:gdLst/>
            <a:ahLst/>
            <a:cxnLst/>
            <a:rect l="l" t="t" r="r" b="b"/>
            <a:pathLst>
              <a:path w="1323041" h="1046205">
                <a:moveTo>
                  <a:pt x="0" y="0"/>
                </a:moveTo>
                <a:lnTo>
                  <a:pt x="1323042" y="0"/>
                </a:lnTo>
                <a:lnTo>
                  <a:pt x="1323042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97818" y="1474232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8" y="0"/>
                </a:lnTo>
                <a:lnTo>
                  <a:pt x="493768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695839" y="1414483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97818" y="9388975"/>
            <a:ext cx="839196" cy="25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page 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33217" y="1501279"/>
            <a:ext cx="5668621" cy="7284443"/>
          </a:xfrm>
          <a:custGeom>
            <a:avLst/>
            <a:gdLst/>
            <a:ahLst/>
            <a:cxnLst/>
            <a:rect l="l" t="t" r="r" b="b"/>
            <a:pathLst>
              <a:path w="5668621" h="7284443">
                <a:moveTo>
                  <a:pt x="0" y="0"/>
                </a:moveTo>
                <a:lnTo>
                  <a:pt x="5668621" y="0"/>
                </a:lnTo>
                <a:lnTo>
                  <a:pt x="5668621" y="7284442"/>
                </a:lnTo>
                <a:lnTo>
                  <a:pt x="0" y="7284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983868" y="4594426"/>
            <a:ext cx="6680732" cy="164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- Pet owners often struggle to find reliable service providers near them.</a:t>
            </a:r>
          </a:p>
          <a:p>
            <a:pPr algn="l">
              <a:lnSpc>
                <a:spcPts val="3165"/>
              </a:lnSpc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- The adoption process is still manual and unorganized.</a:t>
            </a:r>
          </a:p>
        </p:txBody>
      </p:sp>
      <p:sp>
        <p:nvSpPr>
          <p:cNvPr id="5" name="Freeform 5"/>
          <p:cNvSpPr/>
          <p:nvPr/>
        </p:nvSpPr>
        <p:spPr>
          <a:xfrm>
            <a:off x="1833217" y="1501279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6" y="0"/>
                </a:lnTo>
                <a:lnTo>
                  <a:pt x="2024956" y="2024956"/>
                </a:lnTo>
                <a:lnTo>
                  <a:pt x="0" y="2024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97716" y="7430604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7" y="0"/>
                </a:lnTo>
                <a:lnTo>
                  <a:pt x="2024957" y="2024957"/>
                </a:lnTo>
                <a:lnTo>
                  <a:pt x="0" y="2024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0628" y="7491658"/>
            <a:ext cx="1437188" cy="1437188"/>
          </a:xfrm>
          <a:custGeom>
            <a:avLst/>
            <a:gdLst/>
            <a:ahLst/>
            <a:cxnLst/>
            <a:rect l="l" t="t" r="r" b="b"/>
            <a:pathLst>
              <a:path w="1437188" h="1437188">
                <a:moveTo>
                  <a:pt x="0" y="0"/>
                </a:moveTo>
                <a:lnTo>
                  <a:pt x="1437188" y="0"/>
                </a:lnTo>
                <a:lnTo>
                  <a:pt x="1437188" y="1437188"/>
                </a:lnTo>
                <a:lnTo>
                  <a:pt x="0" y="1437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4130138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983868" y="2281613"/>
            <a:ext cx="6567405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83868" y="6389916"/>
            <a:ext cx="6680732" cy="205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- Shelters have limited ways to promote pets.</a:t>
            </a:r>
          </a:p>
          <a:p>
            <a:pPr algn="l">
              <a:lnSpc>
                <a:spcPts val="3165"/>
              </a:lnSpc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- There is no centralized platform combining services, adoption, and pet community features.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6972502" y="2262563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35960" y="892280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997818" y="9388975"/>
            <a:ext cx="897782" cy="250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page 04</a:t>
            </a:r>
          </a:p>
        </p:txBody>
      </p:sp>
      <p:sp>
        <p:nvSpPr>
          <p:cNvPr id="14" name="Freeform 14"/>
          <p:cNvSpPr/>
          <p:nvPr/>
        </p:nvSpPr>
        <p:spPr>
          <a:xfrm>
            <a:off x="8983868" y="1474232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681889" y="1414483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" name="Freeform 16"/>
          <p:cNvSpPr/>
          <p:nvPr/>
        </p:nvSpPr>
        <p:spPr>
          <a:xfrm rot="4631878" flipV="1">
            <a:off x="13731198" y="2961560"/>
            <a:ext cx="1152487" cy="993234"/>
          </a:xfrm>
          <a:custGeom>
            <a:avLst/>
            <a:gdLst/>
            <a:ahLst/>
            <a:cxnLst/>
            <a:rect l="l" t="t" r="r" b="b"/>
            <a:pathLst>
              <a:path w="1152487" h="993234">
                <a:moveTo>
                  <a:pt x="0" y="993234"/>
                </a:moveTo>
                <a:lnTo>
                  <a:pt x="1152487" y="993234"/>
                </a:lnTo>
                <a:lnTo>
                  <a:pt x="1152487" y="0"/>
                </a:lnTo>
                <a:lnTo>
                  <a:pt x="0" y="0"/>
                </a:lnTo>
                <a:lnTo>
                  <a:pt x="0" y="99323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759468" y="2192320"/>
            <a:ext cx="11903468" cy="2445622"/>
          </a:xfrm>
          <a:custGeom>
            <a:avLst/>
            <a:gdLst/>
            <a:ahLst/>
            <a:cxnLst/>
            <a:rect l="l" t="t" r="r" b="b"/>
            <a:pathLst>
              <a:path w="11903468" h="2445622">
                <a:moveTo>
                  <a:pt x="0" y="0"/>
                </a:moveTo>
                <a:lnTo>
                  <a:pt x="11903468" y="0"/>
                </a:lnTo>
                <a:lnTo>
                  <a:pt x="11903468" y="2445622"/>
                </a:lnTo>
                <a:lnTo>
                  <a:pt x="0" y="2445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76400" y="2930519"/>
            <a:ext cx="6819306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3"/>
              </a:lnSpc>
            </a:pPr>
            <a:r>
              <a:rPr lang="en-US" sz="8473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Solutions</a:t>
            </a:r>
          </a:p>
        </p:txBody>
      </p:sp>
      <p:sp>
        <p:nvSpPr>
          <p:cNvPr id="5" name="Freeform 5"/>
          <p:cNvSpPr/>
          <p:nvPr/>
        </p:nvSpPr>
        <p:spPr>
          <a:xfrm rot="1253856">
            <a:off x="13579498" y="-1461050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0"/>
                </a:lnTo>
                <a:lnTo>
                  <a:pt x="0" y="2922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120216" y="5649644"/>
            <a:ext cx="5322544" cy="3009656"/>
          </a:xfrm>
          <a:custGeom>
            <a:avLst/>
            <a:gdLst/>
            <a:ahLst/>
            <a:cxnLst/>
            <a:rect l="l" t="t" r="r" b="b"/>
            <a:pathLst>
              <a:path w="5322544" h="3009656">
                <a:moveTo>
                  <a:pt x="0" y="0"/>
                </a:moveTo>
                <a:lnTo>
                  <a:pt x="5322543" y="0"/>
                </a:lnTo>
                <a:lnTo>
                  <a:pt x="5322543" y="3009657"/>
                </a:lnTo>
                <a:lnTo>
                  <a:pt x="0" y="3009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003270" y="1874976"/>
            <a:ext cx="5348277" cy="7100032"/>
          </a:xfrm>
          <a:custGeom>
            <a:avLst/>
            <a:gdLst/>
            <a:ahLst/>
            <a:cxnLst/>
            <a:rect l="l" t="t" r="r" b="b"/>
            <a:pathLst>
              <a:path w="5348277" h="7100032">
                <a:moveTo>
                  <a:pt x="0" y="0"/>
                </a:moveTo>
                <a:lnTo>
                  <a:pt x="5348277" y="0"/>
                </a:lnTo>
                <a:lnTo>
                  <a:pt x="5348277" y="7100032"/>
                </a:lnTo>
                <a:lnTo>
                  <a:pt x="0" y="7100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97818" y="9388975"/>
            <a:ext cx="83919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page 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" y="4952267"/>
            <a:ext cx="8686800" cy="3305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Our app solves these problems by:</a:t>
            </a:r>
          </a:p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 Providing location-based service discovery.</a:t>
            </a:r>
          </a:p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 Enabling online pet adoption requests and approvals.</a:t>
            </a:r>
          </a:p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 Creating a social community for pet lovers.</a:t>
            </a:r>
          </a:p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 Offering a complete booking and rating system.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174097" y="7277344"/>
            <a:ext cx="5322544" cy="3009656"/>
          </a:xfrm>
          <a:custGeom>
            <a:avLst/>
            <a:gdLst/>
            <a:ahLst/>
            <a:cxnLst/>
            <a:rect l="l" t="t" r="r" b="b"/>
            <a:pathLst>
              <a:path w="5322544" h="3009656">
                <a:moveTo>
                  <a:pt x="0" y="0"/>
                </a:moveTo>
                <a:lnTo>
                  <a:pt x="5322543" y="0"/>
                </a:lnTo>
                <a:lnTo>
                  <a:pt x="5322543" y="3009656"/>
                </a:lnTo>
                <a:lnTo>
                  <a:pt x="0" y="3009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744469" y="6163327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5" y="0"/>
                </a:lnTo>
                <a:lnTo>
                  <a:pt x="529335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729964" y="4135554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877934" y="1028700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115372" y="1456482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813393" y="1396732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2856AD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4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5400000">
            <a:off x="9449640" y="130278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62311" y="1161225"/>
            <a:ext cx="5724642" cy="4815855"/>
          </a:xfrm>
          <a:custGeom>
            <a:avLst/>
            <a:gdLst/>
            <a:ahLst/>
            <a:cxnLst/>
            <a:rect l="l" t="t" r="r" b="b"/>
            <a:pathLst>
              <a:path w="5724642" h="4815855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29148" y="1754903"/>
            <a:ext cx="6480349" cy="10171978"/>
          </a:xfrm>
          <a:custGeom>
            <a:avLst/>
            <a:gdLst/>
            <a:ahLst/>
            <a:cxnLst/>
            <a:rect l="l" t="t" r="r" b="b"/>
            <a:pathLst>
              <a:path w="6480349" h="10171978">
                <a:moveTo>
                  <a:pt x="0" y="0"/>
                </a:moveTo>
                <a:lnTo>
                  <a:pt x="6480349" y="0"/>
                </a:lnTo>
                <a:lnTo>
                  <a:pt x="6480349" y="10171978"/>
                </a:lnTo>
                <a:lnTo>
                  <a:pt x="0" y="10171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079210">
            <a:off x="-10427043" y="143967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9343" y="6434645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303561" y="634899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414951" y="1873371"/>
            <a:ext cx="6705022" cy="1221572"/>
            <a:chOff x="0" y="0"/>
            <a:chExt cx="3142606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69116" y="3224369"/>
            <a:ext cx="7017330" cy="2168137"/>
            <a:chOff x="-146377" y="-887936"/>
            <a:chExt cx="3288983" cy="1408636"/>
          </a:xfrm>
        </p:grpSpPr>
        <p:sp>
          <p:nvSpPr>
            <p:cNvPr id="13" name="Freeform 13"/>
            <p:cNvSpPr/>
            <p:nvPr/>
          </p:nvSpPr>
          <p:spPr>
            <a:xfrm>
              <a:off x="-146377" y="-887936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15911" y="4481568"/>
            <a:ext cx="6705048" cy="1036767"/>
          </a:xfrm>
          <a:custGeom>
            <a:avLst/>
            <a:gdLst/>
            <a:ahLst/>
            <a:cxnLst/>
            <a:rect l="l" t="t" r="r" b="b"/>
            <a:pathLst>
              <a:path w="3142618" h="711200">
                <a:moveTo>
                  <a:pt x="2820488" y="0"/>
                </a:moveTo>
                <a:lnTo>
                  <a:pt x="282407" y="0"/>
                </a:lnTo>
                <a:cubicBezTo>
                  <a:pt x="126426" y="0"/>
                  <a:pt x="0" y="123512"/>
                  <a:pt x="0" y="275871"/>
                </a:cubicBezTo>
                <a:cubicBezTo>
                  <a:pt x="0" y="386169"/>
                  <a:pt x="66279" y="481310"/>
                  <a:pt x="162037" y="525451"/>
                </a:cubicBezTo>
                <a:lnTo>
                  <a:pt x="162037" y="711200"/>
                </a:lnTo>
                <a:lnTo>
                  <a:pt x="353844" y="551732"/>
                </a:lnTo>
                <a:lnTo>
                  <a:pt x="2820488" y="551732"/>
                </a:lnTo>
                <a:cubicBezTo>
                  <a:pt x="3016169" y="551732"/>
                  <a:pt x="3142606" y="428220"/>
                  <a:pt x="3142606" y="275861"/>
                </a:cubicBezTo>
                <a:cubicBezTo>
                  <a:pt x="3142618" y="123512"/>
                  <a:pt x="3016169" y="0"/>
                  <a:pt x="2820488" y="0"/>
                </a:cubicBezTo>
                <a:close/>
              </a:path>
            </a:pathLst>
          </a:custGeom>
          <a:solidFill>
            <a:srgbClr val="FDFAE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8539769" y="4982639"/>
            <a:ext cx="6705022" cy="12328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79"/>
              </a:lnSpc>
            </a:pPr>
            <a:endParaRPr/>
          </a:p>
        </p:txBody>
      </p:sp>
      <p:sp>
        <p:nvSpPr>
          <p:cNvPr id="18" name="Freeform 18"/>
          <p:cNvSpPr/>
          <p:nvPr/>
        </p:nvSpPr>
        <p:spPr>
          <a:xfrm>
            <a:off x="15946065" y="484656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8"/>
                </a:lnTo>
                <a:lnTo>
                  <a:pt x="0" y="593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946065" y="6543957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946065" y="8241349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949758" y="29811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8923574" y="885920"/>
            <a:ext cx="656740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Modules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76232" y="2341873"/>
            <a:ext cx="5334000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Authentication &amp; Roles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53840" y="4796705"/>
            <a:ext cx="5431403" cy="6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. </a:t>
            </a: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Adoption Module</a:t>
            </a:r>
          </a:p>
          <a:p>
            <a:pPr algn="l">
              <a:lnSpc>
                <a:spcPts val="2460"/>
              </a:lnSpc>
            </a:pPr>
            <a:endParaRPr lang="en-US" sz="1809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97818" y="9388975"/>
            <a:ext cx="839196" cy="29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page 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70916" y="298118"/>
            <a:ext cx="2072316" cy="43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Studio </a:t>
            </a:r>
            <a:r>
              <a:rPr lang="en-US" sz="2270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Shodwe</a:t>
            </a:r>
            <a:endParaRPr lang="en-US" sz="2270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2D13CD-CB39-52A5-C249-69C602D91E8F}"/>
              </a:ext>
            </a:extLst>
          </p:cNvPr>
          <p:cNvSpPr txBox="1"/>
          <p:nvPr/>
        </p:nvSpPr>
        <p:spPr>
          <a:xfrm>
            <a:off x="9733022" y="3508091"/>
            <a:ext cx="12302836" cy="796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Pet Management</a:t>
            </a:r>
          </a:p>
          <a:p>
            <a:pPr algn="l">
              <a:lnSpc>
                <a:spcPts val="2460"/>
              </a:lnSpc>
            </a:pPr>
            <a:endParaRPr lang="en-US" sz="40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37B727-C59C-F1AF-7629-1FAD0816908F}"/>
              </a:ext>
            </a:extLst>
          </p:cNvPr>
          <p:cNvGrpSpPr/>
          <p:nvPr/>
        </p:nvGrpSpPr>
        <p:grpSpPr>
          <a:xfrm>
            <a:off x="8559969" y="5686871"/>
            <a:ext cx="6705048" cy="1057085"/>
            <a:chOff x="1981200" y="7041907"/>
            <a:chExt cx="6705048" cy="1517407"/>
          </a:xfrm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671C5B67-85D1-9606-2394-F3A4982509E3}"/>
                </a:ext>
              </a:extLst>
            </p:cNvPr>
            <p:cNvSpPr/>
            <p:nvPr/>
          </p:nvSpPr>
          <p:spPr>
            <a:xfrm>
              <a:off x="1981200" y="7041907"/>
              <a:ext cx="6705048" cy="1517407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pPr>
                <a:lnSpc>
                  <a:spcPts val="2460"/>
                </a:lnSpc>
              </a:pPr>
              <a:endPara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B2E3C6-1399-1E66-D67B-DE861D472FDC}"/>
                </a:ext>
              </a:extLst>
            </p:cNvPr>
            <p:cNvSpPr txBox="1"/>
            <p:nvPr/>
          </p:nvSpPr>
          <p:spPr>
            <a:xfrm>
              <a:off x="2590800" y="7505700"/>
              <a:ext cx="594304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4000" dirty="0">
                  <a:solidFill>
                    <a:srgbClr val="2856AD"/>
                  </a:solidFill>
                  <a:latin typeface="Sniglet"/>
                  <a:ea typeface="Sniglet"/>
                  <a:cs typeface="Sniglet"/>
                  <a:sym typeface="Sniglet"/>
                </a:rPr>
                <a:t>Service Provider Booking</a:t>
              </a:r>
            </a:p>
            <a:p>
              <a:pPr>
                <a:lnSpc>
                  <a:spcPts val="2460"/>
                </a:lnSpc>
              </a:pPr>
              <a:endParaRPr lang="en-US" sz="18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46C5A768-5603-488B-1FDA-82DC8BD25D37}"/>
              </a:ext>
            </a:extLst>
          </p:cNvPr>
          <p:cNvGrpSpPr/>
          <p:nvPr/>
        </p:nvGrpSpPr>
        <p:grpSpPr>
          <a:xfrm>
            <a:off x="8580221" y="6805193"/>
            <a:ext cx="6705022" cy="1139934"/>
            <a:chOff x="0" y="0"/>
            <a:chExt cx="3142606" cy="711200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E0B643A-CF55-681A-EA39-88E67460C7F8}"/>
                </a:ext>
              </a:extLst>
            </p:cNvPr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16849697-0CFF-11EB-1559-FF6B9130FF45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B54BEB4-8505-9F8C-F29B-77E43F23EC60}"/>
              </a:ext>
            </a:extLst>
          </p:cNvPr>
          <p:cNvSpPr txBox="1"/>
          <p:nvPr/>
        </p:nvSpPr>
        <p:spPr>
          <a:xfrm>
            <a:off x="9982200" y="7083815"/>
            <a:ext cx="12836236" cy="47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Social Interaction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FDC36C-FE93-1D0F-8F7C-2822498E1EE4}"/>
              </a:ext>
            </a:extLst>
          </p:cNvPr>
          <p:cNvGrpSpPr/>
          <p:nvPr/>
        </p:nvGrpSpPr>
        <p:grpSpPr>
          <a:xfrm>
            <a:off x="8625257" y="8080691"/>
            <a:ext cx="6927832" cy="1057085"/>
            <a:chOff x="1981200" y="7041907"/>
            <a:chExt cx="6927832" cy="1517407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C88393C1-7551-DB84-407D-311B5BD94688}"/>
                </a:ext>
              </a:extLst>
            </p:cNvPr>
            <p:cNvSpPr/>
            <p:nvPr/>
          </p:nvSpPr>
          <p:spPr>
            <a:xfrm>
              <a:off x="1981200" y="7041907"/>
              <a:ext cx="6705048" cy="1517407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pPr>
                <a:lnSpc>
                  <a:spcPts val="2460"/>
                </a:lnSpc>
              </a:pPr>
              <a:endPara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222E32-35B8-9966-27AC-4B0859F4E4DD}"/>
                </a:ext>
              </a:extLst>
            </p:cNvPr>
            <p:cNvSpPr txBox="1"/>
            <p:nvPr/>
          </p:nvSpPr>
          <p:spPr>
            <a:xfrm>
              <a:off x="2965984" y="7445409"/>
              <a:ext cx="5943048" cy="1030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4000" dirty="0">
                  <a:solidFill>
                    <a:srgbClr val="2856AD"/>
                  </a:solidFill>
                  <a:latin typeface="Sniglet"/>
                  <a:ea typeface="Sniglet"/>
                  <a:cs typeface="Sniglet"/>
                  <a:sym typeface="Sniglet"/>
                </a:rPr>
                <a:t>Admin Panel  HEALTH</a:t>
              </a:r>
            </a:p>
            <a:p>
              <a:pPr>
                <a:lnSpc>
                  <a:spcPts val="2460"/>
                </a:lnSpc>
              </a:pPr>
              <a:endParaRPr lang="en-US" sz="18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42" name="Freeform 16">
            <a:extLst>
              <a:ext uri="{FF2B5EF4-FFF2-40B4-BE49-F238E27FC236}">
                <a16:creationId xmlns:a16="http://schemas.microsoft.com/office/drawing/2014/main" id="{F3D6599B-7794-B6FF-D910-143AA2B63E95}"/>
              </a:ext>
            </a:extLst>
          </p:cNvPr>
          <p:cNvSpPr/>
          <p:nvPr/>
        </p:nvSpPr>
        <p:spPr>
          <a:xfrm>
            <a:off x="8632184" y="9290397"/>
            <a:ext cx="6705048" cy="1036767"/>
          </a:xfrm>
          <a:custGeom>
            <a:avLst/>
            <a:gdLst/>
            <a:ahLst/>
            <a:cxnLst/>
            <a:rect l="l" t="t" r="r" b="b"/>
            <a:pathLst>
              <a:path w="3142618" h="711200">
                <a:moveTo>
                  <a:pt x="2820488" y="0"/>
                </a:moveTo>
                <a:lnTo>
                  <a:pt x="282407" y="0"/>
                </a:lnTo>
                <a:cubicBezTo>
                  <a:pt x="126426" y="0"/>
                  <a:pt x="0" y="123512"/>
                  <a:pt x="0" y="275871"/>
                </a:cubicBezTo>
                <a:cubicBezTo>
                  <a:pt x="0" y="386169"/>
                  <a:pt x="66279" y="481310"/>
                  <a:pt x="162037" y="525451"/>
                </a:cubicBezTo>
                <a:lnTo>
                  <a:pt x="162037" y="711200"/>
                </a:lnTo>
                <a:lnTo>
                  <a:pt x="353844" y="551732"/>
                </a:lnTo>
                <a:lnTo>
                  <a:pt x="2820488" y="551732"/>
                </a:lnTo>
                <a:cubicBezTo>
                  <a:pt x="3016169" y="551732"/>
                  <a:pt x="3142606" y="428220"/>
                  <a:pt x="3142606" y="275861"/>
                </a:cubicBezTo>
                <a:cubicBezTo>
                  <a:pt x="3142618" y="123512"/>
                  <a:pt x="3016169" y="0"/>
                  <a:pt x="2820488" y="0"/>
                </a:cubicBezTo>
                <a:close/>
              </a:path>
            </a:pathLst>
          </a:custGeom>
          <a:solidFill>
            <a:srgbClr val="FDFAE7"/>
          </a:solidFill>
        </p:spPr>
        <p:txBody>
          <a:bodyPr/>
          <a:lstStyle/>
          <a:p>
            <a:pPr>
              <a:lnSpc>
                <a:spcPts val="2460"/>
              </a:lnSpc>
            </a:pPr>
            <a:endParaRPr lang="en-US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B71DDE-61C6-4D6D-32AD-B945D5DFCFBE}"/>
              </a:ext>
            </a:extLst>
          </p:cNvPr>
          <p:cNvSpPr txBox="1"/>
          <p:nvPr/>
        </p:nvSpPr>
        <p:spPr>
          <a:xfrm>
            <a:off x="10277847" y="9551498"/>
            <a:ext cx="5943048" cy="717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Store Module</a:t>
            </a:r>
          </a:p>
          <a:p>
            <a:pPr>
              <a:lnSpc>
                <a:spcPts val="2460"/>
              </a:lnSpc>
            </a:pPr>
            <a:endParaRPr lang="en-US" sz="18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06578" y="7975353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158050" y="7703003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032377" y="7823823"/>
            <a:ext cx="2629768" cy="3019919"/>
          </a:xfrm>
          <a:custGeom>
            <a:avLst/>
            <a:gdLst/>
            <a:ahLst/>
            <a:cxnLst/>
            <a:rect l="l" t="t" r="r" b="b"/>
            <a:pathLst>
              <a:path w="2629768" h="3019919">
                <a:moveTo>
                  <a:pt x="0" y="0"/>
                </a:moveTo>
                <a:lnTo>
                  <a:pt x="2629768" y="0"/>
                </a:lnTo>
                <a:lnTo>
                  <a:pt x="2629768" y="3019919"/>
                </a:lnTo>
                <a:lnTo>
                  <a:pt x="0" y="3019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29485" y="1285245"/>
            <a:ext cx="16868681" cy="1316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700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System Features (User Perspective) </a:t>
            </a:r>
          </a:p>
        </p:txBody>
      </p:sp>
      <p:sp>
        <p:nvSpPr>
          <p:cNvPr id="18" name="Freeform 18"/>
          <p:cNvSpPr/>
          <p:nvPr/>
        </p:nvSpPr>
        <p:spPr>
          <a:xfrm rot="-2700000">
            <a:off x="-3626" y="883501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997818" y="9388975"/>
            <a:ext cx="83919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page 07</a:t>
            </a:r>
          </a:p>
        </p:txBody>
      </p:sp>
      <p:sp>
        <p:nvSpPr>
          <p:cNvPr id="21" name="Freeform 21"/>
          <p:cNvSpPr/>
          <p:nvPr/>
        </p:nvSpPr>
        <p:spPr>
          <a:xfrm>
            <a:off x="7911167" y="1456482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8609188" y="1396732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2856A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FA6D69-06A0-DBAB-FDBA-223DE1F4FAA6}"/>
              </a:ext>
            </a:extLst>
          </p:cNvPr>
          <p:cNvGrpSpPr/>
          <p:nvPr/>
        </p:nvGrpSpPr>
        <p:grpSpPr>
          <a:xfrm>
            <a:off x="609600" y="2935104"/>
            <a:ext cx="4866994" cy="1676919"/>
            <a:chOff x="1455121" y="1485900"/>
            <a:chExt cx="7273856" cy="3903647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0F811EE8-623B-F8B9-339D-EB200DB54B95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1D83F6-17CB-D444-5B70-BB3124684AF7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Register &amp; login securely using JWT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A2A777-CC76-58BB-B9DB-F2FE291D4F77}"/>
              </a:ext>
            </a:extLst>
          </p:cNvPr>
          <p:cNvGrpSpPr/>
          <p:nvPr/>
        </p:nvGrpSpPr>
        <p:grpSpPr>
          <a:xfrm>
            <a:off x="6357674" y="2849278"/>
            <a:ext cx="4866994" cy="1981312"/>
            <a:chOff x="1455121" y="1421213"/>
            <a:chExt cx="7273856" cy="4612234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E5717B2F-5269-90F9-E4E5-00B0530F3E41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0DE536-71C7-A4BB-A1A1-C6D633F7BD67}"/>
                </a:ext>
              </a:extLst>
            </p:cNvPr>
            <p:cNvSpPr txBox="1"/>
            <p:nvPr/>
          </p:nvSpPr>
          <p:spPr>
            <a:xfrm>
              <a:off x="2319379" y="1421213"/>
              <a:ext cx="5508060" cy="4612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, mange its Pets and can offer them for Adoption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C31D2A-7E0A-EE7D-3B7B-179FA9B179E2}"/>
              </a:ext>
            </a:extLst>
          </p:cNvPr>
          <p:cNvGrpSpPr/>
          <p:nvPr/>
        </p:nvGrpSpPr>
        <p:grpSpPr>
          <a:xfrm>
            <a:off x="12021224" y="2920381"/>
            <a:ext cx="4866994" cy="1676919"/>
            <a:chOff x="1455121" y="1485900"/>
            <a:chExt cx="7273856" cy="3903647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1FE40FC2-5DD0-4B86-795C-C5D52FA6C0DE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1DF04F-75FF-B14B-15B3-CCE3C45BDACF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Chat with anyone in the app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5B49FF-6803-29DE-7395-84EAA8BC0851}"/>
              </a:ext>
            </a:extLst>
          </p:cNvPr>
          <p:cNvGrpSpPr/>
          <p:nvPr/>
        </p:nvGrpSpPr>
        <p:grpSpPr>
          <a:xfrm>
            <a:off x="637309" y="4654933"/>
            <a:ext cx="4866994" cy="1676919"/>
            <a:chOff x="1455121" y="1485900"/>
            <a:chExt cx="7273856" cy="3903647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ECE36E59-4EE3-F25B-A937-1A39EF261FB2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892C69-9AFD-5B8D-9039-276637A4C7B9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Adopt Pets From Adoption Offers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44BB61-43AD-363F-7E88-1983F738835E}"/>
              </a:ext>
            </a:extLst>
          </p:cNvPr>
          <p:cNvGrpSpPr/>
          <p:nvPr/>
        </p:nvGrpSpPr>
        <p:grpSpPr>
          <a:xfrm>
            <a:off x="6383541" y="4643040"/>
            <a:ext cx="4866994" cy="1981312"/>
            <a:chOff x="1455121" y="1454073"/>
            <a:chExt cx="7273856" cy="4612235"/>
          </a:xfrm>
        </p:grpSpPr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7F4E4602-554B-D97F-98AA-09CF04B1D2AF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561A4F-7316-3CBB-1CDC-72E4848A749E}"/>
                </a:ext>
              </a:extLst>
            </p:cNvPr>
            <p:cNvSpPr txBox="1"/>
            <p:nvPr/>
          </p:nvSpPr>
          <p:spPr>
            <a:xfrm>
              <a:off x="2317312" y="1454073"/>
              <a:ext cx="5508060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Posts &amp; React with Posts in the Community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5366D-DFB0-51C8-4174-3B5D54DAF889}"/>
              </a:ext>
            </a:extLst>
          </p:cNvPr>
          <p:cNvGrpSpPr/>
          <p:nvPr/>
        </p:nvGrpSpPr>
        <p:grpSpPr>
          <a:xfrm>
            <a:off x="12095137" y="4657746"/>
            <a:ext cx="4866994" cy="1676919"/>
            <a:chOff x="1455121" y="1485900"/>
            <a:chExt cx="7273856" cy="3903647"/>
          </a:xfrm>
        </p:grpSpPr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EB6C5172-DDFB-BDAF-5917-4F8FCB032FB0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A33D99-7A95-BD3D-D324-B32548F4A17E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Buy Pets Products From Store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291C59-8C63-4C74-DDA6-FA62801A6D2C}"/>
              </a:ext>
            </a:extLst>
          </p:cNvPr>
          <p:cNvGrpSpPr/>
          <p:nvPr/>
        </p:nvGrpSpPr>
        <p:grpSpPr>
          <a:xfrm>
            <a:off x="609600" y="6251582"/>
            <a:ext cx="4866994" cy="1981312"/>
            <a:chOff x="1455121" y="1438786"/>
            <a:chExt cx="7273856" cy="4612235"/>
          </a:xfrm>
        </p:grpSpPr>
        <p:sp>
          <p:nvSpPr>
            <p:cNvPr id="43" name="Freeform 4">
              <a:extLst>
                <a:ext uri="{FF2B5EF4-FFF2-40B4-BE49-F238E27FC236}">
                  <a16:creationId xmlns:a16="http://schemas.microsoft.com/office/drawing/2014/main" id="{B09B4720-D860-5C52-BE8B-E197DE847F0A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FA5065-062E-0CC1-D12B-DF7B67163405}"/>
                </a:ext>
              </a:extLst>
            </p:cNvPr>
            <p:cNvSpPr txBox="1"/>
            <p:nvPr/>
          </p:nvSpPr>
          <p:spPr>
            <a:xfrm>
              <a:off x="2439411" y="1438786"/>
              <a:ext cx="5508060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Recoinage Pet and Know its type &amp; its Breed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83F9CD-300F-3532-FF58-775A7988A6F4}"/>
              </a:ext>
            </a:extLst>
          </p:cNvPr>
          <p:cNvGrpSpPr/>
          <p:nvPr/>
        </p:nvGrpSpPr>
        <p:grpSpPr>
          <a:xfrm>
            <a:off x="6412002" y="6248325"/>
            <a:ext cx="4866994" cy="2004808"/>
            <a:chOff x="1455121" y="1485900"/>
            <a:chExt cx="7273856" cy="466693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6E3A6D0D-E83E-BE09-3FD3-6291833C1D7F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575AB-4B56-2D2B-564A-8E7C74463A4A}"/>
                </a:ext>
              </a:extLst>
            </p:cNvPr>
            <p:cNvSpPr txBox="1"/>
            <p:nvPr/>
          </p:nvSpPr>
          <p:spPr>
            <a:xfrm>
              <a:off x="1614385" y="1540596"/>
              <a:ext cx="6988107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View Providers Services &amp; Book Appointments With Them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1303F2-BDC3-0EAE-22F5-EEBF917D3DCD}"/>
              </a:ext>
            </a:extLst>
          </p:cNvPr>
          <p:cNvGrpSpPr/>
          <p:nvPr/>
        </p:nvGrpSpPr>
        <p:grpSpPr>
          <a:xfrm>
            <a:off x="12095137" y="6258340"/>
            <a:ext cx="4866994" cy="1696605"/>
            <a:chOff x="1455121" y="1485900"/>
            <a:chExt cx="7273856" cy="3949473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B1B50462-BC9D-D955-E0C2-AD077C378636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5F2E2E-CE47-646D-6409-8D42E1ED1582}"/>
                </a:ext>
              </a:extLst>
            </p:cNvPr>
            <p:cNvSpPr txBox="1"/>
            <p:nvPr/>
          </p:nvSpPr>
          <p:spPr>
            <a:xfrm>
              <a:off x="2368832" y="195754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&amp; Edit his Account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85215-5B9F-A3CD-C7AC-90D2C97F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182E38-4E9B-130A-FA6E-998A7FCF32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28A7149-6902-9262-7A74-B099BC6398C9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2813A44-3702-26C3-0130-7C8730CF579B}"/>
              </a:ext>
            </a:extLst>
          </p:cNvPr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5F0E9A4-C947-7F16-71C0-C5552F821078}"/>
              </a:ext>
            </a:extLst>
          </p:cNvPr>
          <p:cNvSpPr/>
          <p:nvPr/>
        </p:nvSpPr>
        <p:spPr>
          <a:xfrm>
            <a:off x="2606578" y="7975353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2078CF5-1CC5-B0FB-F45D-6B0F1313B078}"/>
              </a:ext>
            </a:extLst>
          </p:cNvPr>
          <p:cNvSpPr/>
          <p:nvPr/>
        </p:nvSpPr>
        <p:spPr>
          <a:xfrm>
            <a:off x="8158050" y="7703003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6BC1405-E945-61A7-D9DE-E3E47A563F98}"/>
              </a:ext>
            </a:extLst>
          </p:cNvPr>
          <p:cNvSpPr/>
          <p:nvPr/>
        </p:nvSpPr>
        <p:spPr>
          <a:xfrm>
            <a:off x="14032377" y="7823823"/>
            <a:ext cx="2629768" cy="3019919"/>
          </a:xfrm>
          <a:custGeom>
            <a:avLst/>
            <a:gdLst/>
            <a:ahLst/>
            <a:cxnLst/>
            <a:rect l="l" t="t" r="r" b="b"/>
            <a:pathLst>
              <a:path w="2629768" h="3019919">
                <a:moveTo>
                  <a:pt x="0" y="0"/>
                </a:moveTo>
                <a:lnTo>
                  <a:pt x="2629768" y="0"/>
                </a:lnTo>
                <a:lnTo>
                  <a:pt x="2629768" y="3019919"/>
                </a:lnTo>
                <a:lnTo>
                  <a:pt x="0" y="3019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71D712E-13FD-F87F-F6FB-CCAD29D648FA}"/>
              </a:ext>
            </a:extLst>
          </p:cNvPr>
          <p:cNvSpPr txBox="1"/>
          <p:nvPr/>
        </p:nvSpPr>
        <p:spPr>
          <a:xfrm>
            <a:off x="304801" y="1285245"/>
            <a:ext cx="17493366" cy="1309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670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System Features (Provider Perspective) 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EA0266B-A54A-32FF-EE63-ABE073A05ABD}"/>
              </a:ext>
            </a:extLst>
          </p:cNvPr>
          <p:cNvSpPr/>
          <p:nvPr/>
        </p:nvSpPr>
        <p:spPr>
          <a:xfrm rot="-2700000">
            <a:off x="-3626" y="883501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644CB08-A893-590D-0CD9-3DC549836E3A}"/>
              </a:ext>
            </a:extLst>
          </p:cNvPr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808FFAD-7A88-A53B-407A-036F43D53A3B}"/>
              </a:ext>
            </a:extLst>
          </p:cNvPr>
          <p:cNvSpPr txBox="1"/>
          <p:nvPr/>
        </p:nvSpPr>
        <p:spPr>
          <a:xfrm>
            <a:off x="1997818" y="9388975"/>
            <a:ext cx="83919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page 08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41B5621-88D7-FB61-767F-B044C1E923B5}"/>
              </a:ext>
            </a:extLst>
          </p:cNvPr>
          <p:cNvSpPr/>
          <p:nvPr/>
        </p:nvSpPr>
        <p:spPr>
          <a:xfrm>
            <a:off x="7911167" y="1456482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2882170-4C51-D5E4-B554-F37A9F87A69E}"/>
              </a:ext>
            </a:extLst>
          </p:cNvPr>
          <p:cNvSpPr txBox="1"/>
          <p:nvPr/>
        </p:nvSpPr>
        <p:spPr>
          <a:xfrm>
            <a:off x="8609188" y="1396732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2856A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58FE51-0A1E-65E6-569C-66BAF011E5D3}"/>
              </a:ext>
            </a:extLst>
          </p:cNvPr>
          <p:cNvGrpSpPr/>
          <p:nvPr/>
        </p:nvGrpSpPr>
        <p:grpSpPr>
          <a:xfrm>
            <a:off x="609600" y="2935104"/>
            <a:ext cx="4866994" cy="1676919"/>
            <a:chOff x="1455121" y="1485900"/>
            <a:chExt cx="7273856" cy="3903647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2F11A167-398B-2123-BDB4-9575612FF393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70D8D9-11DD-68CC-8CA0-2ECF82D78BBE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Register &amp; login securely using JWT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FC0A68-6385-3ED3-7A59-E199B185C48D}"/>
              </a:ext>
            </a:extLst>
          </p:cNvPr>
          <p:cNvGrpSpPr/>
          <p:nvPr/>
        </p:nvGrpSpPr>
        <p:grpSpPr>
          <a:xfrm>
            <a:off x="6357674" y="2877066"/>
            <a:ext cx="4866994" cy="1691390"/>
            <a:chOff x="1455121" y="1485900"/>
            <a:chExt cx="7273856" cy="3937333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FCAD3899-AEA0-8D00-EB50-403A49FDD666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A3AD6E-9A0E-664C-5F03-55B807D7D7D1}"/>
                </a:ext>
              </a:extLst>
            </p:cNvPr>
            <p:cNvSpPr txBox="1"/>
            <p:nvPr/>
          </p:nvSpPr>
          <p:spPr>
            <a:xfrm>
              <a:off x="2310340" y="194540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his Role Type (VET,SITTER,TRAINER)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C1500-4C00-F57A-4249-65570AA6197B}"/>
              </a:ext>
            </a:extLst>
          </p:cNvPr>
          <p:cNvGrpSpPr/>
          <p:nvPr/>
        </p:nvGrpSpPr>
        <p:grpSpPr>
          <a:xfrm>
            <a:off x="12021224" y="2920381"/>
            <a:ext cx="4866994" cy="1676919"/>
            <a:chOff x="1455121" y="1485900"/>
            <a:chExt cx="7273856" cy="3903647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1E117249-4199-7D2D-A760-7505FA5C08A0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601AF5-86D6-F7D4-B7F9-6509866D5301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Chat with anyone in the app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28CCA-9042-908F-B12A-9F04FBF43DEF}"/>
              </a:ext>
            </a:extLst>
          </p:cNvPr>
          <p:cNvGrpSpPr/>
          <p:nvPr/>
        </p:nvGrpSpPr>
        <p:grpSpPr>
          <a:xfrm>
            <a:off x="637309" y="4654933"/>
            <a:ext cx="4866994" cy="1982273"/>
            <a:chOff x="1455121" y="1485900"/>
            <a:chExt cx="7273856" cy="4614471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DBA9D493-9A84-6B01-9FBF-864C46FFF2A1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87C051-3C58-A3F3-BE89-02E920FFADFB}"/>
                </a:ext>
              </a:extLst>
            </p:cNvPr>
            <p:cNvSpPr txBox="1"/>
            <p:nvPr/>
          </p:nvSpPr>
          <p:spPr>
            <a:xfrm>
              <a:off x="2296607" y="1488137"/>
              <a:ext cx="5508060" cy="4612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&amp; Mange his Facilities (Update , Delete)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4295C5-5269-8D4A-EA36-BB9B30C81676}"/>
              </a:ext>
            </a:extLst>
          </p:cNvPr>
          <p:cNvGrpSpPr/>
          <p:nvPr/>
        </p:nvGrpSpPr>
        <p:grpSpPr>
          <a:xfrm>
            <a:off x="6383541" y="4643040"/>
            <a:ext cx="4866994" cy="1981312"/>
            <a:chOff x="1455121" y="1454073"/>
            <a:chExt cx="7273856" cy="4612235"/>
          </a:xfrm>
        </p:grpSpPr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9116D9F7-B9A4-D459-AE7C-41C75A4AAB30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B54C98-B882-A25A-8A17-E9A76D2ABCF1}"/>
                </a:ext>
              </a:extLst>
            </p:cNvPr>
            <p:cNvSpPr txBox="1"/>
            <p:nvPr/>
          </p:nvSpPr>
          <p:spPr>
            <a:xfrm>
              <a:off x="2317312" y="1454073"/>
              <a:ext cx="5508060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Posts &amp; React with Posts in the Community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8A6FC9C-60CD-D1FC-6E7F-025179841CDA}"/>
              </a:ext>
            </a:extLst>
          </p:cNvPr>
          <p:cNvGrpSpPr/>
          <p:nvPr/>
        </p:nvGrpSpPr>
        <p:grpSpPr>
          <a:xfrm>
            <a:off x="12095137" y="4657746"/>
            <a:ext cx="4866994" cy="2003795"/>
            <a:chOff x="1455121" y="1485900"/>
            <a:chExt cx="7273856" cy="4664572"/>
          </a:xfrm>
        </p:grpSpPr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513C548A-0863-C130-D437-B8A0F1C5C837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F4F7C4-6959-D4A7-5EA4-8B10D8D57CDC}"/>
                </a:ext>
              </a:extLst>
            </p:cNvPr>
            <p:cNvSpPr txBox="1"/>
            <p:nvPr/>
          </p:nvSpPr>
          <p:spPr>
            <a:xfrm>
              <a:off x="1913102" y="1538237"/>
              <a:ext cx="6235674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his Appointments (APPROVED , REJECTED , TREATED)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73DB-0FDF-8DAC-EEA2-3D54A82BFED8}"/>
              </a:ext>
            </a:extLst>
          </p:cNvPr>
          <p:cNvGrpSpPr/>
          <p:nvPr/>
        </p:nvGrpSpPr>
        <p:grpSpPr>
          <a:xfrm>
            <a:off x="6477000" y="6278748"/>
            <a:ext cx="4866994" cy="1696605"/>
            <a:chOff x="1455121" y="1485900"/>
            <a:chExt cx="7273856" cy="3949473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D42B536A-6B79-3294-FEC7-E09F51DAF277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B5B513-BF59-66F6-71B2-FC85EB533AEA}"/>
                </a:ext>
              </a:extLst>
            </p:cNvPr>
            <p:cNvSpPr txBox="1"/>
            <p:nvPr/>
          </p:nvSpPr>
          <p:spPr>
            <a:xfrm>
              <a:off x="2368832" y="195754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&amp; Edit his Account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84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84ADD-3E8E-FE8C-9AAF-A6E2B888C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B43BBE-8ED3-1A6E-0004-06183EB9A20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938317F-94A3-01D1-272B-B20F1EC383ED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538DC41-A588-6871-60BE-BEF8C59077D1}"/>
              </a:ext>
            </a:extLst>
          </p:cNvPr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D537435-A8F1-91C7-1F61-434D62686915}"/>
              </a:ext>
            </a:extLst>
          </p:cNvPr>
          <p:cNvSpPr/>
          <p:nvPr/>
        </p:nvSpPr>
        <p:spPr>
          <a:xfrm>
            <a:off x="2606578" y="7975353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FA28795-8E7B-AA37-B3DD-14814C08CB41}"/>
              </a:ext>
            </a:extLst>
          </p:cNvPr>
          <p:cNvSpPr/>
          <p:nvPr/>
        </p:nvSpPr>
        <p:spPr>
          <a:xfrm>
            <a:off x="8158050" y="7703003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91F33AD-6063-6BD9-3AFC-323C9C3EB2CA}"/>
              </a:ext>
            </a:extLst>
          </p:cNvPr>
          <p:cNvSpPr/>
          <p:nvPr/>
        </p:nvSpPr>
        <p:spPr>
          <a:xfrm>
            <a:off x="14032377" y="7823823"/>
            <a:ext cx="2629768" cy="3019919"/>
          </a:xfrm>
          <a:custGeom>
            <a:avLst/>
            <a:gdLst/>
            <a:ahLst/>
            <a:cxnLst/>
            <a:rect l="l" t="t" r="r" b="b"/>
            <a:pathLst>
              <a:path w="2629768" h="3019919">
                <a:moveTo>
                  <a:pt x="0" y="0"/>
                </a:moveTo>
                <a:lnTo>
                  <a:pt x="2629768" y="0"/>
                </a:lnTo>
                <a:lnTo>
                  <a:pt x="2629768" y="3019919"/>
                </a:lnTo>
                <a:lnTo>
                  <a:pt x="0" y="3019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4B35039-C2BF-8FB2-0192-6C6BD0EDBE08}"/>
              </a:ext>
            </a:extLst>
          </p:cNvPr>
          <p:cNvSpPr txBox="1"/>
          <p:nvPr/>
        </p:nvSpPr>
        <p:spPr>
          <a:xfrm>
            <a:off x="929485" y="1285245"/>
            <a:ext cx="16868681" cy="1316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700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System Features (Admin Perspective) 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1F4694C-792D-CE00-8200-18F5C6A2247E}"/>
              </a:ext>
            </a:extLst>
          </p:cNvPr>
          <p:cNvSpPr/>
          <p:nvPr/>
        </p:nvSpPr>
        <p:spPr>
          <a:xfrm rot="-2700000">
            <a:off x="-3626" y="883501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E44C10C-6DA4-5A49-0B9D-432FBD4DD921}"/>
              </a:ext>
            </a:extLst>
          </p:cNvPr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6F4461D-DD91-BE3E-56EA-AD28B4C45E1F}"/>
              </a:ext>
            </a:extLst>
          </p:cNvPr>
          <p:cNvSpPr txBox="1"/>
          <p:nvPr/>
        </p:nvSpPr>
        <p:spPr>
          <a:xfrm>
            <a:off x="1997818" y="9388975"/>
            <a:ext cx="839196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  <a:spcBef>
                <a:spcPct val="0"/>
              </a:spcBef>
            </a:pPr>
            <a:r>
              <a:rPr lang="en-US" sz="156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page 09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09DCB77-5965-2F87-B21C-057874AA0052}"/>
              </a:ext>
            </a:extLst>
          </p:cNvPr>
          <p:cNvSpPr/>
          <p:nvPr/>
        </p:nvSpPr>
        <p:spPr>
          <a:xfrm>
            <a:off x="7911167" y="1456482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CD9AB4A-564E-3B4D-D453-ECA226CB36C5}"/>
              </a:ext>
            </a:extLst>
          </p:cNvPr>
          <p:cNvSpPr txBox="1"/>
          <p:nvPr/>
        </p:nvSpPr>
        <p:spPr>
          <a:xfrm>
            <a:off x="8609188" y="1396732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2856A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90B6F-14A2-63EC-2AD8-6459E1D8BC27}"/>
              </a:ext>
            </a:extLst>
          </p:cNvPr>
          <p:cNvGrpSpPr/>
          <p:nvPr/>
        </p:nvGrpSpPr>
        <p:grpSpPr>
          <a:xfrm>
            <a:off x="609600" y="2935104"/>
            <a:ext cx="4866994" cy="1676919"/>
            <a:chOff x="1455121" y="1485900"/>
            <a:chExt cx="7273856" cy="3903647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ACB77C67-5D84-88CA-8476-6E360B224DFF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24BDC8-599B-CFED-952A-5B7C1242154F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Register &amp; login securely using JWT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84D7EE-B484-4C56-7BA5-825C9DAD7443}"/>
              </a:ext>
            </a:extLst>
          </p:cNvPr>
          <p:cNvGrpSpPr/>
          <p:nvPr/>
        </p:nvGrpSpPr>
        <p:grpSpPr>
          <a:xfrm>
            <a:off x="6357674" y="2849278"/>
            <a:ext cx="4866994" cy="1981312"/>
            <a:chOff x="1455121" y="1421213"/>
            <a:chExt cx="7273856" cy="4612234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0E18F878-247C-2967-01D6-B41A6B19302F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B809F-9CEA-D5FB-AB32-70D20660754B}"/>
                </a:ext>
              </a:extLst>
            </p:cNvPr>
            <p:cNvSpPr txBox="1"/>
            <p:nvPr/>
          </p:nvSpPr>
          <p:spPr>
            <a:xfrm>
              <a:off x="1764926" y="1421213"/>
              <a:ext cx="6727602" cy="4612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User &amp; Providers Accounts (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Delete,Ban,InActive,Active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4F5BFB-D709-ECAA-8330-78E163EF1FDC}"/>
              </a:ext>
            </a:extLst>
          </p:cNvPr>
          <p:cNvGrpSpPr/>
          <p:nvPr/>
        </p:nvGrpSpPr>
        <p:grpSpPr>
          <a:xfrm>
            <a:off x="12021224" y="2920381"/>
            <a:ext cx="4866994" cy="1676919"/>
            <a:chOff x="1455121" y="1485900"/>
            <a:chExt cx="7273856" cy="3903647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3A0E1140-9462-75A0-6E2D-53E778F1DC71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56E789-E177-2C42-408A-B55237FF3EF4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Chat with anyone in the app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78024E-198C-43E4-6D2F-AFAF24EB9CD9}"/>
              </a:ext>
            </a:extLst>
          </p:cNvPr>
          <p:cNvGrpSpPr/>
          <p:nvPr/>
        </p:nvGrpSpPr>
        <p:grpSpPr>
          <a:xfrm>
            <a:off x="637309" y="4654933"/>
            <a:ext cx="4866994" cy="1676919"/>
            <a:chOff x="1455121" y="1485900"/>
            <a:chExt cx="7273856" cy="3903648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535BC355-AEB3-9687-DE24-73B3FE90E90F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773BE8-B359-D3E6-3CE2-1F15F3923E56}"/>
                </a:ext>
              </a:extLst>
            </p:cNvPr>
            <p:cNvSpPr txBox="1"/>
            <p:nvPr/>
          </p:nvSpPr>
          <p:spPr>
            <a:xfrm>
              <a:off x="1616493" y="1911714"/>
              <a:ext cx="7071073" cy="3477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Products in the Store (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Add,Delete,Update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93E8CA-4F57-46BB-9AA1-DBAB83B8A9FB}"/>
              </a:ext>
            </a:extLst>
          </p:cNvPr>
          <p:cNvGrpSpPr/>
          <p:nvPr/>
        </p:nvGrpSpPr>
        <p:grpSpPr>
          <a:xfrm>
            <a:off x="6383541" y="4656712"/>
            <a:ext cx="4866994" cy="1667683"/>
            <a:chOff x="1455121" y="1485900"/>
            <a:chExt cx="7273856" cy="3882146"/>
          </a:xfrm>
        </p:grpSpPr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E1EDA28B-EEAF-0C39-14F1-633624473798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25C547-8B07-824C-F934-F3872103C410}"/>
                </a:ext>
              </a:extLst>
            </p:cNvPr>
            <p:cNvSpPr txBox="1"/>
            <p:nvPr/>
          </p:nvSpPr>
          <p:spPr>
            <a:xfrm>
              <a:off x="2291430" y="1890213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PetTypes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 &amp; 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PetBreeds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1861D0-A721-A89A-E564-6625CD06D346}"/>
              </a:ext>
            </a:extLst>
          </p:cNvPr>
          <p:cNvGrpSpPr/>
          <p:nvPr/>
        </p:nvGrpSpPr>
        <p:grpSpPr>
          <a:xfrm>
            <a:off x="12095137" y="4654933"/>
            <a:ext cx="4866994" cy="1981312"/>
            <a:chOff x="1455121" y="1479352"/>
            <a:chExt cx="7273856" cy="4612234"/>
          </a:xfrm>
        </p:grpSpPr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5146F76B-04F8-627D-94E5-5266850FEBF5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7C5F9-6507-8C5E-C360-8D2032A5DA27}"/>
                </a:ext>
              </a:extLst>
            </p:cNvPr>
            <p:cNvSpPr txBox="1"/>
            <p:nvPr/>
          </p:nvSpPr>
          <p:spPr>
            <a:xfrm>
              <a:off x="1819443" y="1479352"/>
              <a:ext cx="6647269" cy="4612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Store Orders (PROCESSING, SHIPPED,DELIVERED)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D71459-E6D8-5B19-B9E6-2AC36DE16CFD}"/>
              </a:ext>
            </a:extLst>
          </p:cNvPr>
          <p:cNvGrpSpPr/>
          <p:nvPr/>
        </p:nvGrpSpPr>
        <p:grpSpPr>
          <a:xfrm>
            <a:off x="609600" y="6271821"/>
            <a:ext cx="4866994" cy="1663344"/>
            <a:chOff x="1455121" y="1485900"/>
            <a:chExt cx="7273856" cy="3872046"/>
          </a:xfrm>
        </p:grpSpPr>
        <p:sp>
          <p:nvSpPr>
            <p:cNvPr id="43" name="Freeform 4">
              <a:extLst>
                <a:ext uri="{FF2B5EF4-FFF2-40B4-BE49-F238E27FC236}">
                  <a16:creationId xmlns:a16="http://schemas.microsoft.com/office/drawing/2014/main" id="{007EE1DD-75E8-B8A1-3766-45F242B7D06E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829CC8-03BE-8832-1C22-3CFDDAE40BFC}"/>
                </a:ext>
              </a:extLst>
            </p:cNvPr>
            <p:cNvSpPr txBox="1"/>
            <p:nvPr/>
          </p:nvSpPr>
          <p:spPr>
            <a:xfrm>
              <a:off x="2439411" y="1880113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View Adoption Transactions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3ACD8C-7575-3C1C-D6CA-C9CAE6BC9329}"/>
              </a:ext>
            </a:extLst>
          </p:cNvPr>
          <p:cNvGrpSpPr/>
          <p:nvPr/>
        </p:nvGrpSpPr>
        <p:grpSpPr>
          <a:xfrm>
            <a:off x="6412002" y="6248325"/>
            <a:ext cx="4866994" cy="1517495"/>
            <a:chOff x="1455121" y="1485900"/>
            <a:chExt cx="7273856" cy="353253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DFD71C1D-A91B-FD03-46C7-86332B83E303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8A5047-B54E-72E6-CB5C-B3D6BF28C057}"/>
                </a:ext>
              </a:extLst>
            </p:cNvPr>
            <p:cNvSpPr txBox="1"/>
            <p:nvPr/>
          </p:nvSpPr>
          <p:spPr>
            <a:xfrm>
              <a:off x="1614385" y="1540596"/>
              <a:ext cx="6988107" cy="3477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Vaccines &amp; Their Types (ADD,UPDATE,DELETE)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846EB2-B060-214A-6487-16CFDC6B1E74}"/>
              </a:ext>
            </a:extLst>
          </p:cNvPr>
          <p:cNvGrpSpPr/>
          <p:nvPr/>
        </p:nvGrpSpPr>
        <p:grpSpPr>
          <a:xfrm>
            <a:off x="12095137" y="6258340"/>
            <a:ext cx="4866994" cy="1671136"/>
            <a:chOff x="1455121" y="1485900"/>
            <a:chExt cx="7273856" cy="3890185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31A556F6-CB6C-3840-220D-4DFBEF9D64FA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0E93E2-E8EB-DF25-1B12-F7D816EDD0D2}"/>
                </a:ext>
              </a:extLst>
            </p:cNvPr>
            <p:cNvSpPr txBox="1"/>
            <p:nvPr/>
          </p:nvSpPr>
          <p:spPr>
            <a:xfrm>
              <a:off x="1561382" y="1898252"/>
              <a:ext cx="7163391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Shelters (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ADD,UPDATE,DELETE,AddPets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605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438</Words>
  <Application>Microsoft Office PowerPoint</Application>
  <PresentationFormat>Custom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Sniglet</vt:lpstr>
      <vt:lpstr>Calibri</vt:lpstr>
      <vt:lpstr>Jua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Blue Cute Illustration Pet Shop Presentation</dc:title>
  <cp:lastModifiedBy>Mohammed 20210781</cp:lastModifiedBy>
  <cp:revision>2</cp:revision>
  <dcterms:created xsi:type="dcterms:W3CDTF">2006-08-16T00:00:00Z</dcterms:created>
  <dcterms:modified xsi:type="dcterms:W3CDTF">2025-06-10T00:06:14Z</dcterms:modified>
  <dc:identifier>DAGp5NEGk7c</dc:identifier>
</cp:coreProperties>
</file>